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Arimo" charset="1" panose="020B0604020202020204"/>
      <p:regular r:id="rId53"/>
    </p:embeddedFont>
    <p:embeddedFont>
      <p:font typeface="Arimo Bold" charset="1" panose="020B0704020202020204"/>
      <p:regular r:id="rId57"/>
    </p:embeddedFont>
    <p:embeddedFont>
      <p:font typeface="Calibri (MS)" charset="1" panose="020F0502020204030204"/>
      <p:regular r:id="rId58"/>
    </p:embeddedFont>
    <p:embeddedFont>
      <p:font typeface="Arimo Italics" charset="1" panose="020B0604020202090204"/>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fonts/font57.fntdata" Type="http://schemas.openxmlformats.org/officeDocument/2006/relationships/font"/><Relationship Id="rId58" Target="fonts/font58.fntdata" Type="http://schemas.openxmlformats.org/officeDocument/2006/relationships/font"/><Relationship Id="rId59" Target="notesSlides/notesSlide2.xml" Type="http://schemas.openxmlformats.org/officeDocument/2006/relationships/notesSlide"/><Relationship Id="rId6" Target="slides/slide1.xml" Type="http://schemas.openxmlformats.org/officeDocument/2006/relationships/slide"/><Relationship Id="rId60" Target="notesSlides/notesSlide3.xml" Type="http://schemas.openxmlformats.org/officeDocument/2006/relationships/notesSlide"/><Relationship Id="rId61" Target="fonts/font61.fntdata" Type="http://schemas.openxmlformats.org/officeDocument/2006/relationships/font"/><Relationship Id="rId62" Target="notesSlides/notesSlide4.xml" Type="http://schemas.openxmlformats.org/officeDocument/2006/relationships/notesSlide"/><Relationship Id="rId63" Target="notesSlides/notesSlide5.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github.com/HarshK0103/Applied-Data-Science-Capstone-Project-by-IBM/blob/main/%5B3%5D%20EDA.ipynb" TargetMode="External" Type="http://schemas.openxmlformats.org/officeDocument/2006/relationships/hyperlink"/><Relationship Id="rId4"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github.com/HarshK0103/Applied-Data-Science-Capstone-Project-by-IBM/blob/main/%5B5%5D%20EDA%20Visualization.ipynb"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github.com/HarshK0103/Applied-Data-Science-Capstone-Project-by-IBM/blob/main/%5B4%5D%20EDA%20with%20SQL.ipynb"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github.com/HarshK0103/Applied-Data-Science-Capstone-Project-by-IBM/blob/main/%5B6%5D%20Interactive%20Visual%20Analytics%20with%20Folium%20lab.ipynb"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github.com/AmreetaSurana/Applied-Data-Science-Capstone-Project-by-IBM/blob/main/%5B7%5D%20spacex%20dash%20app.py"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https://github.com/HarshK0103/Applied-Data-Science-Capstone-Project-by-IBM/blob/main/%5B8%5D%20Machine%20Learning%20Prediction.ipynb" TargetMode="External" Type="http://schemas.openxmlformats.org/officeDocument/2006/relationships/hyperlink"/><Relationship Id="rId5" Target="https://github.com/HarshK0103/Applied-Data-Science-Capstone-Project-by-IBM/blob/main/%5B8%5D%20Machine%20Learning%20Prediction.ipynb" TargetMode="External" Type="http://schemas.openxmlformats.org/officeDocument/2006/relationships/hyperlink"/><Relationship Id="rId6" Target="https://github.com/HarshK0103/Applied-Data-Science-Capstone-Project-by-IBM/blob/main/%5B8%5D%20Machine%20Learning%20Prediction.ipynb"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github.com/HarshK0103/Applied-Data-Science-Capstone-Project-by-IBM/blob/main/%5B1%5D%20Data%20Collection%20API.ipynb" TargetMode="External" Type="http://schemas.openxmlformats.org/officeDocument/2006/relationships/hyperlink"/><Relationship Id="rId4" Target="../media/image5.png" Type="http://schemas.openxmlformats.org/officeDocument/2006/relationships/image"/><Relationship Id="rId5" Target="https://api.spacexdata.com/v4/launches"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github.com/HarshK0103/Applied-Data-Science-Capstone-Project-by-IBM/blob/main/%5B2%5D%20Data%20Collection%20with%20Web%20Scraping.ipynb" TargetMode="External" Type="http://schemas.openxmlformats.org/officeDocument/2006/relationships/hyperlink"/><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424259" y="6889296"/>
            <a:ext cx="3589020" cy="885825"/>
          </a:xfrm>
          <a:prstGeom prst="rect">
            <a:avLst/>
          </a:prstGeom>
        </p:spPr>
        <p:txBody>
          <a:bodyPr anchor="t" rtlCol="false" tIns="0" lIns="0" bIns="0" rIns="0">
            <a:spAutoFit/>
          </a:bodyPr>
          <a:lstStyle/>
          <a:p>
            <a:pPr algn="l">
              <a:lnSpc>
                <a:spcPts val="3479"/>
              </a:lnSpc>
            </a:pPr>
            <a:r>
              <a:rPr lang="en-US" sz="2899">
                <a:solidFill>
                  <a:srgbClr val="E7E6E6"/>
                </a:solidFill>
                <a:latin typeface="Arimo"/>
                <a:ea typeface="Arimo"/>
                <a:cs typeface="Arimo"/>
                <a:sym typeface="Arimo"/>
              </a:rPr>
              <a:t>Harsh Karekar</a:t>
            </a:r>
          </a:p>
          <a:p>
            <a:pPr algn="l">
              <a:lnSpc>
                <a:spcPts val="3479"/>
              </a:lnSpc>
            </a:pPr>
            <a:r>
              <a:rPr lang="en-US" sz="2899">
                <a:solidFill>
                  <a:srgbClr val="E7E6E6"/>
                </a:solidFill>
                <a:latin typeface="Arimo"/>
                <a:ea typeface="Arimo"/>
                <a:cs typeface="Arimo"/>
                <a:sym typeface="Arimo"/>
              </a:rPr>
              <a:t>July 29, 2025</a:t>
            </a:r>
          </a:p>
        </p:txBody>
      </p:sp>
      <p:grpSp>
        <p:nvGrpSpPr>
          <p:cNvPr name="Group 4" id="4"/>
          <p:cNvGrpSpPr>
            <a:grpSpLocks noChangeAspect="true"/>
          </p:cNvGrpSpPr>
          <p:nvPr/>
        </p:nvGrpSpPr>
        <p:grpSpPr>
          <a:xfrm rot="0">
            <a:off x="1334730" y="1015242"/>
            <a:ext cx="3156154" cy="943774"/>
            <a:chOff x="0" y="0"/>
            <a:chExt cx="4208206" cy="1258366"/>
          </a:xfrm>
        </p:grpSpPr>
        <p:sp>
          <p:nvSpPr>
            <p:cNvPr name="Freeform 5" id="5" descr="IBM Skills Network Logo - Horizontal-noai copy.png"/>
            <p:cNvSpPr/>
            <p:nvPr/>
          </p:nvSpPr>
          <p:spPr>
            <a:xfrm flipH="false" flipV="false" rot="0">
              <a:off x="0" y="0"/>
              <a:ext cx="4208145" cy="1258316"/>
            </a:xfrm>
            <a:custGeom>
              <a:avLst/>
              <a:gdLst/>
              <a:ahLst/>
              <a:cxnLst/>
              <a:rect r="r" b="b" t="t" l="l"/>
              <a:pathLst>
                <a:path h="1258316" w="4208145">
                  <a:moveTo>
                    <a:pt x="0" y="0"/>
                  </a:moveTo>
                  <a:lnTo>
                    <a:pt x="4208145" y="0"/>
                  </a:lnTo>
                  <a:lnTo>
                    <a:pt x="4208145" y="1258316"/>
                  </a:lnTo>
                  <a:lnTo>
                    <a:pt x="0" y="1258316"/>
                  </a:lnTo>
                  <a:lnTo>
                    <a:pt x="0" y="0"/>
                  </a:lnTo>
                  <a:close/>
                </a:path>
              </a:pathLst>
            </a:custGeom>
            <a:blipFill>
              <a:blip r:embed="rId3"/>
              <a:stretch>
                <a:fillRect l="-2257" t="0" r="-2258" b="-3"/>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10</a:t>
              </a:r>
            </a:p>
          </p:txBody>
        </p:sp>
      </p:grpSp>
      <p:sp>
        <p:nvSpPr>
          <p:cNvPr name="TextBox 6" id="6"/>
          <p:cNvSpPr txBox="true"/>
          <p:nvPr/>
        </p:nvSpPr>
        <p:spPr>
          <a:xfrm rot="0">
            <a:off x="879604" y="2209567"/>
            <a:ext cx="10244868" cy="7526723"/>
          </a:xfrm>
          <a:prstGeom prst="rect">
            <a:avLst/>
          </a:prstGeom>
        </p:spPr>
        <p:txBody>
          <a:bodyPr anchor="t" rtlCol="false" tIns="0" lIns="0" bIns="0" rIns="0">
            <a:spAutoFit/>
          </a:bodyPr>
          <a:lstStyle/>
          <a:p>
            <a:pPr algn="l">
              <a:lnSpc>
                <a:spcPts val="3018"/>
              </a:lnSpc>
            </a:pPr>
            <a:r>
              <a:rPr lang="en-US" sz="2795">
                <a:solidFill>
                  <a:srgbClr val="000000"/>
                </a:solidFill>
                <a:latin typeface="Arimo"/>
                <a:ea typeface="Arimo"/>
                <a:cs typeface="Arimo"/>
                <a:sym typeface="Arimo"/>
              </a:rPr>
              <a:t>Dataset contains multiple SpaceX booster landing scenarios:</a:t>
            </a:r>
          </a:p>
          <a:p>
            <a:pPr algn="l">
              <a:lnSpc>
                <a:spcPts val="3018"/>
              </a:lnSpc>
            </a:pPr>
            <a:r>
              <a:rPr lang="en-US" sz="2795">
                <a:solidFill>
                  <a:srgbClr val="000000"/>
                </a:solidFill>
                <a:latin typeface="Arimo"/>
                <a:ea typeface="Arimo"/>
                <a:cs typeface="Arimo"/>
                <a:sym typeface="Arimo"/>
              </a:rPr>
              <a:t>Landing Types &amp; Success Indicators</a:t>
            </a:r>
          </a:p>
          <a:p>
            <a:pPr algn="l">
              <a:lnSpc>
                <a:spcPts val="3018"/>
              </a:lnSpc>
            </a:pPr>
            <a:r>
              <a:rPr lang="en-US" sz="2795">
                <a:solidFill>
                  <a:srgbClr val="000000"/>
                </a:solidFill>
                <a:latin typeface="Arimo"/>
                <a:ea typeface="Arimo"/>
                <a:cs typeface="Arimo"/>
                <a:sym typeface="Arimo"/>
              </a:rPr>
              <a:t>Ocean Landing: Targeted water recovery</a:t>
            </a:r>
          </a:p>
          <a:p>
            <a:pPr algn="l" marL="603485" indent="-301742" lvl="1">
              <a:lnSpc>
                <a:spcPts val="3018"/>
              </a:lnSpc>
              <a:buFont typeface="Arial"/>
              <a:buChar char="•"/>
            </a:pPr>
            <a:r>
              <a:rPr lang="en-US" sz="2795">
                <a:solidFill>
                  <a:srgbClr val="000000"/>
                </a:solidFill>
                <a:latin typeface="Arimo"/>
                <a:ea typeface="Arimo"/>
                <a:cs typeface="Arimo"/>
                <a:sym typeface="Arimo"/>
              </a:rPr>
              <a:t>True Ocean = Successful ocean landing</a:t>
            </a:r>
          </a:p>
          <a:p>
            <a:pPr algn="l" marL="603485" indent="-301742" lvl="1">
              <a:lnSpc>
                <a:spcPts val="3018"/>
              </a:lnSpc>
              <a:buFont typeface="Arial"/>
              <a:buChar char="•"/>
            </a:pPr>
            <a:r>
              <a:rPr lang="en-US" sz="2795">
                <a:solidFill>
                  <a:srgbClr val="000000"/>
                </a:solidFill>
                <a:latin typeface="Arimo"/>
                <a:ea typeface="Arimo"/>
                <a:cs typeface="Arimo"/>
                <a:sym typeface="Arimo"/>
              </a:rPr>
              <a:t>False Ocean = Failed ocean landing</a:t>
            </a:r>
          </a:p>
          <a:p>
            <a:pPr algn="l">
              <a:lnSpc>
                <a:spcPts val="3018"/>
              </a:lnSpc>
            </a:pPr>
            <a:r>
              <a:rPr lang="en-US" sz="2795">
                <a:solidFill>
                  <a:srgbClr val="000000"/>
                </a:solidFill>
                <a:latin typeface="Arimo"/>
                <a:ea typeface="Arimo"/>
                <a:cs typeface="Arimo"/>
                <a:sym typeface="Arimo"/>
              </a:rPr>
              <a:t>RTLS (Return to Launch Site): Ground pad recovery</a:t>
            </a:r>
          </a:p>
          <a:p>
            <a:pPr algn="l" marL="603485" indent="-301742" lvl="1">
              <a:lnSpc>
                <a:spcPts val="3018"/>
              </a:lnSpc>
              <a:buFont typeface="Arial"/>
              <a:buChar char="•"/>
            </a:pPr>
            <a:r>
              <a:rPr lang="en-US" sz="2795">
                <a:solidFill>
                  <a:srgbClr val="000000"/>
                </a:solidFill>
                <a:latin typeface="Arimo"/>
                <a:ea typeface="Arimo"/>
                <a:cs typeface="Arimo"/>
                <a:sym typeface="Arimo"/>
              </a:rPr>
              <a:t>True RTLS = Successful ground pad landing</a:t>
            </a:r>
          </a:p>
          <a:p>
            <a:pPr algn="l" marL="603485" indent="-301742" lvl="1">
              <a:lnSpc>
                <a:spcPts val="3018"/>
              </a:lnSpc>
              <a:buFont typeface="Arial"/>
              <a:buChar char="•"/>
            </a:pPr>
            <a:r>
              <a:rPr lang="en-US" sz="2795">
                <a:solidFill>
                  <a:srgbClr val="000000"/>
                </a:solidFill>
                <a:latin typeface="Arimo"/>
                <a:ea typeface="Arimo"/>
                <a:cs typeface="Arimo"/>
                <a:sym typeface="Arimo"/>
              </a:rPr>
              <a:t>False RTLS = Failed ground pad landing</a:t>
            </a:r>
          </a:p>
          <a:p>
            <a:pPr algn="l">
              <a:lnSpc>
                <a:spcPts val="3018"/>
              </a:lnSpc>
            </a:pPr>
            <a:r>
              <a:rPr lang="en-US" sz="2795">
                <a:solidFill>
                  <a:srgbClr val="000000"/>
                </a:solidFill>
                <a:latin typeface="Arimo"/>
                <a:ea typeface="Arimo"/>
                <a:cs typeface="Arimo"/>
                <a:sym typeface="Arimo"/>
              </a:rPr>
              <a:t>ASDS (Autonomous Spaceport Drone Ship): Sea platform recovery</a:t>
            </a:r>
          </a:p>
          <a:p>
            <a:pPr algn="l" marL="603485" indent="-301742" lvl="1">
              <a:lnSpc>
                <a:spcPts val="3018"/>
              </a:lnSpc>
              <a:buFont typeface="Arial"/>
              <a:buChar char="•"/>
            </a:pPr>
            <a:r>
              <a:rPr lang="en-US" sz="2795">
                <a:solidFill>
                  <a:srgbClr val="000000"/>
                </a:solidFill>
                <a:latin typeface="Arimo"/>
                <a:ea typeface="Arimo"/>
                <a:cs typeface="Arimo"/>
                <a:sym typeface="Arimo"/>
              </a:rPr>
              <a:t>True ASDS = Successful drone ship landing</a:t>
            </a:r>
          </a:p>
          <a:p>
            <a:pPr algn="l" marL="603485" indent="-301742" lvl="1">
              <a:lnSpc>
                <a:spcPts val="3018"/>
              </a:lnSpc>
              <a:buFont typeface="Arial"/>
              <a:buChar char="•"/>
            </a:pPr>
            <a:r>
              <a:rPr lang="en-US" sz="2795">
                <a:solidFill>
                  <a:srgbClr val="000000"/>
                </a:solidFill>
                <a:latin typeface="Arimo"/>
                <a:ea typeface="Arimo"/>
                <a:cs typeface="Arimo"/>
                <a:sym typeface="Arimo"/>
              </a:rPr>
              <a:t>False ASDS = Failed drone ship landing</a:t>
            </a:r>
          </a:p>
          <a:p>
            <a:pPr algn="l">
              <a:lnSpc>
                <a:spcPts val="3018"/>
              </a:lnSpc>
            </a:pPr>
            <a:r>
              <a:rPr lang="en-US" sz="2795">
                <a:solidFill>
                  <a:srgbClr val="000000"/>
                </a:solidFill>
                <a:latin typeface="Arimo"/>
                <a:ea typeface="Arimo"/>
                <a:cs typeface="Arimo"/>
                <a:sym typeface="Arimo"/>
              </a:rPr>
              <a:t>Binary classification system:</a:t>
            </a:r>
          </a:p>
          <a:p>
            <a:pPr algn="l" marL="603485" indent="-301742" lvl="1">
              <a:lnSpc>
                <a:spcPts val="3018"/>
              </a:lnSpc>
              <a:buFont typeface="Arial"/>
              <a:buChar char="•"/>
            </a:pPr>
            <a:r>
              <a:rPr lang="en-US" sz="2795">
                <a:solidFill>
                  <a:srgbClr val="000000"/>
                </a:solidFill>
                <a:latin typeface="Arimo"/>
                <a:ea typeface="Arimo"/>
                <a:cs typeface="Arimo"/>
                <a:sym typeface="Arimo"/>
              </a:rPr>
              <a:t>"1" = Successful landing (any type)</a:t>
            </a:r>
          </a:p>
          <a:p>
            <a:pPr algn="l" marL="603485" indent="-301742" lvl="1">
              <a:lnSpc>
                <a:spcPts val="3018"/>
              </a:lnSpc>
              <a:buFont typeface="Arial"/>
              <a:buChar char="•"/>
            </a:pPr>
            <a:r>
              <a:rPr lang="en-US" sz="2795">
                <a:solidFill>
                  <a:srgbClr val="000000"/>
                </a:solidFill>
                <a:latin typeface="Arimo"/>
                <a:ea typeface="Arimo"/>
                <a:cs typeface="Arimo"/>
                <a:sym typeface="Arimo"/>
              </a:rPr>
              <a:t>"0" = Unsuccessful landing (any type)</a:t>
            </a:r>
          </a:p>
          <a:p>
            <a:pPr algn="l">
              <a:lnSpc>
                <a:spcPts val="3018"/>
              </a:lnSpc>
            </a:pPr>
          </a:p>
          <a:p>
            <a:pPr algn="l" marL="505862" indent="-252931" lvl="1">
              <a:lnSpc>
                <a:spcPts val="3018"/>
              </a:lnSpc>
            </a:pPr>
            <a:r>
              <a:rPr lang="en-US" sz="2795" i="true">
                <a:solidFill>
                  <a:srgbClr val="000000"/>
                </a:solidFill>
                <a:latin typeface="Arimo Italics"/>
                <a:ea typeface="Arimo Italics"/>
                <a:cs typeface="Arimo Italics"/>
                <a:sym typeface="Arimo Italics"/>
              </a:rPr>
              <a:t>This standardization enables machine learning model training for landing success prediction</a:t>
            </a:r>
          </a:p>
          <a:p>
            <a:pPr algn="l" marL="505862" indent="-252931" lvl="1">
              <a:lnSpc>
                <a:spcPts val="3018"/>
              </a:lnSpc>
            </a:pPr>
            <a:r>
              <a:rPr lang="en-US" sz="2795" u="sng">
                <a:solidFill>
                  <a:srgbClr val="0563C1"/>
                </a:solidFill>
                <a:latin typeface="Arimo"/>
                <a:ea typeface="Arimo"/>
                <a:cs typeface="Arimo"/>
                <a:sym typeface="Arimo"/>
                <a:hlinkClick r:id="rId3" tooltip="https://github.com/HarshK0103/Applied-Data-Science-Capstone-Project-by-IBM/blob/main/%5B3%5D%20EDA.ipynb"/>
              </a:rPr>
              <a:t>Github Link</a:t>
            </a:r>
          </a:p>
          <a:p>
            <a:pPr algn="l">
              <a:lnSpc>
                <a:spcPts val="2587"/>
              </a:lnSpc>
            </a:pP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Data Wrangling</a:t>
              </a:r>
            </a:p>
          </p:txBody>
        </p:sp>
      </p:grpSp>
      <p:grpSp>
        <p:nvGrpSpPr>
          <p:cNvPr name="Group 10" id="10"/>
          <p:cNvGrpSpPr>
            <a:grpSpLocks noChangeAspect="true"/>
          </p:cNvGrpSpPr>
          <p:nvPr/>
        </p:nvGrpSpPr>
        <p:grpSpPr>
          <a:xfrm rot="0">
            <a:off x="11600298" y="2309720"/>
            <a:ext cx="5923339" cy="6528042"/>
            <a:chOff x="0" y="0"/>
            <a:chExt cx="7897786" cy="8704056"/>
          </a:xfrm>
        </p:grpSpPr>
        <p:sp>
          <p:nvSpPr>
            <p:cNvPr name="Freeform 11" id="11"/>
            <p:cNvSpPr/>
            <p:nvPr/>
          </p:nvSpPr>
          <p:spPr>
            <a:xfrm flipH="false" flipV="false" rot="0">
              <a:off x="0" y="0"/>
              <a:ext cx="7897749" cy="8704072"/>
            </a:xfrm>
            <a:custGeom>
              <a:avLst/>
              <a:gdLst/>
              <a:ahLst/>
              <a:cxnLst/>
              <a:rect r="r" b="b" t="t" l="l"/>
              <a:pathLst>
                <a:path h="8704072" w="7897749">
                  <a:moveTo>
                    <a:pt x="0" y="0"/>
                  </a:moveTo>
                  <a:lnTo>
                    <a:pt x="7897749" y="0"/>
                  </a:lnTo>
                  <a:lnTo>
                    <a:pt x="7897749" y="8704072"/>
                  </a:lnTo>
                  <a:lnTo>
                    <a:pt x="0" y="8704072"/>
                  </a:lnTo>
                  <a:lnTo>
                    <a:pt x="0" y="0"/>
                  </a:lnTo>
                  <a:close/>
                </a:path>
              </a:pathLst>
            </a:custGeom>
            <a:blipFill>
              <a:blip r:embed="rId4"/>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11</a:t>
              </a:r>
            </a:p>
          </p:txBody>
        </p:sp>
      </p:grpSp>
      <p:sp>
        <p:nvSpPr>
          <p:cNvPr name="TextBox 6" id="6"/>
          <p:cNvSpPr txBox="true"/>
          <p:nvPr/>
        </p:nvSpPr>
        <p:spPr>
          <a:xfrm rot="0">
            <a:off x="1155017" y="2219572"/>
            <a:ext cx="15773400" cy="7791450"/>
          </a:xfrm>
          <a:prstGeom prst="rect">
            <a:avLst/>
          </a:prstGeom>
        </p:spPr>
        <p:txBody>
          <a:bodyPr anchor="t" rtlCol="false" tIns="0" lIns="0" bIns="0" rIns="0">
            <a:spAutoFit/>
          </a:bodyPr>
          <a:lstStyle/>
          <a:p>
            <a:pPr algn="l" marL="542925" indent="-271462" lvl="1">
              <a:lnSpc>
                <a:spcPts val="3600"/>
              </a:lnSpc>
              <a:buFont typeface="Arial"/>
              <a:buChar char="•"/>
            </a:pPr>
            <a:r>
              <a:rPr lang="en-US" sz="3000">
                <a:solidFill>
                  <a:srgbClr val="000000"/>
                </a:solidFill>
                <a:latin typeface="Arimo"/>
                <a:ea typeface="Arimo"/>
                <a:cs typeface="Arimo"/>
                <a:sym typeface="Arimo"/>
              </a:rPr>
              <a:t>The file presents an exploratory data analysis of SpaceX launch data using three main charts. A category plot was used to display the relationship between Flight Number and Payload Mass, with color indicating the outcome of each launch. This visualization helped illustrate how booster landing success rates changed with increasing flight numbers and with varying payload sizes. </a:t>
            </a:r>
          </a:p>
          <a:p>
            <a:pPr algn="l">
              <a:lnSpc>
                <a:spcPts val="3600"/>
              </a:lnSpc>
            </a:pPr>
          </a:p>
          <a:p>
            <a:pPr algn="l" marL="542925" indent="-271462" lvl="1">
              <a:lnSpc>
                <a:spcPts val="3600"/>
              </a:lnSpc>
              <a:buFont typeface="Arial"/>
              <a:buChar char="•"/>
            </a:pPr>
            <a:r>
              <a:rPr lang="en-US" sz="3000">
                <a:solidFill>
                  <a:srgbClr val="000000"/>
                </a:solidFill>
                <a:latin typeface="Arimo"/>
                <a:ea typeface="Arimo"/>
                <a:cs typeface="Arimo"/>
                <a:sym typeface="Arimo"/>
              </a:rPr>
              <a:t>Next, a scatter plot of Flight Number versus Launch Site, also colored by outcome, was employed to compare the distribution and trends of successful and failed landings at different launch locations across time. </a:t>
            </a:r>
          </a:p>
          <a:p>
            <a:pPr algn="l">
              <a:lnSpc>
                <a:spcPts val="3600"/>
              </a:lnSpc>
            </a:pPr>
          </a:p>
          <a:p>
            <a:pPr algn="l" marL="542925" indent="-271462" lvl="1">
              <a:lnSpc>
                <a:spcPts val="3600"/>
              </a:lnSpc>
              <a:buFont typeface="Arial"/>
              <a:buChar char="•"/>
            </a:pPr>
            <a:r>
              <a:rPr lang="en-US" sz="3000">
                <a:solidFill>
                  <a:srgbClr val="000000"/>
                </a:solidFill>
                <a:latin typeface="Arimo"/>
                <a:ea typeface="Arimo"/>
                <a:cs typeface="Arimo"/>
                <a:sym typeface="Arimo"/>
              </a:rPr>
              <a:t>Lastly, a line plot was created to show the trend in launch success rates by year, which provided an overarching view on how reliability has evolved annually. Together, these charts were selected to comprehensively explore how booster recovery outcomes are influenced by mission characteristics, launch site, and temporal progression within the SpaceX launch program.</a:t>
            </a:r>
          </a:p>
          <a:p>
            <a:pPr algn="l">
              <a:lnSpc>
                <a:spcPts val="3600"/>
              </a:lnSpc>
            </a:pPr>
          </a:p>
          <a:p>
            <a:pPr algn="ctr" marL="542925" indent="-271462" lvl="1">
              <a:lnSpc>
                <a:spcPts val="3600"/>
              </a:lnSpc>
            </a:pPr>
            <a:r>
              <a:rPr lang="en-US" sz="3000" u="sng">
                <a:solidFill>
                  <a:srgbClr val="0563C1"/>
                </a:solidFill>
                <a:latin typeface="Arimo"/>
                <a:ea typeface="Arimo"/>
                <a:cs typeface="Arimo"/>
                <a:sym typeface="Arimo"/>
                <a:hlinkClick r:id="rId3" tooltip="https://github.com/HarshK0103/Applied-Data-Science-Capstone-Project-by-IBM/blob/main/%5B5%5D%20EDA%20Visualization.ipynb"/>
              </a:rPr>
              <a:t>Github Link</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EDA with Data Visualization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12</a:t>
              </a:r>
            </a:p>
          </p:txBody>
        </p:sp>
      </p:grpSp>
      <p:sp>
        <p:nvSpPr>
          <p:cNvPr name="TextBox 6" id="6"/>
          <p:cNvSpPr txBox="true"/>
          <p:nvPr/>
        </p:nvSpPr>
        <p:spPr>
          <a:xfrm rot="0">
            <a:off x="1155017" y="2225687"/>
            <a:ext cx="15773400" cy="7662672"/>
          </a:xfrm>
          <a:prstGeom prst="rect">
            <a:avLst/>
          </a:prstGeom>
        </p:spPr>
        <p:txBody>
          <a:bodyPr anchor="t" rtlCol="false" tIns="0" lIns="0" bIns="0" rIns="0">
            <a:spAutoFit/>
          </a:bodyPr>
          <a:lstStyle/>
          <a:p>
            <a:pPr algn="l">
              <a:lnSpc>
                <a:spcPts val="3185"/>
              </a:lnSpc>
            </a:pPr>
            <a:r>
              <a:rPr lang="en-US" sz="2949">
                <a:solidFill>
                  <a:srgbClr val="000000"/>
                </a:solidFill>
                <a:latin typeface="Arimo"/>
                <a:ea typeface="Arimo"/>
                <a:cs typeface="Arimo"/>
                <a:sym typeface="Arimo"/>
              </a:rPr>
              <a:t>Identified and displayed all distinct launch sites available in the dataset.</a:t>
            </a:r>
          </a:p>
          <a:p>
            <a:pPr algn="l" marL="479582" indent="-239791" lvl="1">
              <a:lnSpc>
                <a:spcPts val="2861"/>
              </a:lnSpc>
              <a:buFont typeface="Arial"/>
              <a:buChar char="•"/>
            </a:pPr>
            <a:r>
              <a:rPr lang="en-US" sz="2649">
                <a:solidFill>
                  <a:srgbClr val="000000"/>
                </a:solidFill>
                <a:latin typeface="Arimo"/>
                <a:ea typeface="Arimo"/>
                <a:cs typeface="Arimo"/>
                <a:sym typeface="Arimo"/>
              </a:rPr>
              <a:t>Viewed launches with detailed fields</a:t>
            </a:r>
          </a:p>
          <a:p>
            <a:pPr algn="l" marL="1287299" indent="-429100" lvl="2">
              <a:lnSpc>
                <a:spcPts val="2861"/>
              </a:lnSpc>
              <a:buFont typeface="Arial"/>
              <a:buChar char="⚬"/>
            </a:pPr>
            <a:r>
              <a:rPr lang="en-US" sz="2649">
                <a:solidFill>
                  <a:srgbClr val="000000"/>
                </a:solidFill>
                <a:latin typeface="Arimo"/>
                <a:ea typeface="Arimo"/>
                <a:cs typeface="Arimo"/>
                <a:sym typeface="Arimo"/>
              </a:rPr>
              <a:t>Selected and displayed key columns (e.g., date, booster version, launch site, payload, mission outcome) for initial inspection of mission records.</a:t>
            </a:r>
          </a:p>
          <a:p>
            <a:pPr algn="l" marL="479582" indent="-239791" lvl="1">
              <a:lnSpc>
                <a:spcPts val="2861"/>
              </a:lnSpc>
              <a:buFont typeface="Arial"/>
              <a:buChar char="•"/>
            </a:pPr>
            <a:r>
              <a:rPr lang="en-US" sz="2649">
                <a:solidFill>
                  <a:srgbClr val="000000"/>
                </a:solidFill>
                <a:latin typeface="Arimo"/>
                <a:ea typeface="Arimo"/>
                <a:cs typeface="Arimo"/>
                <a:sym typeface="Arimo"/>
              </a:rPr>
              <a:t>Calculated total payload mass delivered for NASA (CRS) missions</a:t>
            </a:r>
          </a:p>
          <a:p>
            <a:pPr algn="l" marL="1287299" indent="-429100" lvl="2">
              <a:lnSpc>
                <a:spcPts val="2861"/>
              </a:lnSpc>
              <a:buFont typeface="Arial"/>
              <a:buChar char="⚬"/>
            </a:pPr>
            <a:r>
              <a:rPr lang="en-US" sz="2649">
                <a:solidFill>
                  <a:srgbClr val="000000"/>
                </a:solidFill>
                <a:latin typeface="Arimo"/>
                <a:ea typeface="Arimo"/>
                <a:cs typeface="Arimo"/>
                <a:sym typeface="Arimo"/>
              </a:rPr>
              <a:t>Filtered launches for NASA Commercial Resupply Services (CRS) missions and summed total payload mass sent.</a:t>
            </a:r>
          </a:p>
          <a:p>
            <a:pPr algn="l" marL="479582" indent="-239791" lvl="1">
              <a:lnSpc>
                <a:spcPts val="2861"/>
              </a:lnSpc>
              <a:buFont typeface="Arial"/>
              <a:buChar char="•"/>
            </a:pPr>
            <a:r>
              <a:rPr lang="en-US" sz="2649">
                <a:solidFill>
                  <a:srgbClr val="000000"/>
                </a:solidFill>
                <a:latin typeface="Arimo"/>
                <a:ea typeface="Arimo"/>
                <a:cs typeface="Arimo"/>
                <a:sym typeface="Arimo"/>
              </a:rPr>
              <a:t>Computed average payload mass by booster version</a:t>
            </a:r>
          </a:p>
          <a:p>
            <a:pPr algn="l" marL="1287299" indent="-429100" lvl="2">
              <a:lnSpc>
                <a:spcPts val="2861"/>
              </a:lnSpc>
              <a:buFont typeface="Arial"/>
              <a:buChar char="⚬"/>
            </a:pPr>
            <a:r>
              <a:rPr lang="en-US" sz="2649">
                <a:solidFill>
                  <a:srgbClr val="000000"/>
                </a:solidFill>
                <a:latin typeface="Arimo"/>
                <a:ea typeface="Arimo"/>
                <a:cs typeface="Arimo"/>
                <a:sym typeface="Arimo"/>
              </a:rPr>
              <a:t>Aggregated launches by booster version (e.g., F9 v1.1) and calculated the average payload mass for each.</a:t>
            </a:r>
          </a:p>
          <a:p>
            <a:pPr algn="l" marL="479582" indent="-239791" lvl="1">
              <a:lnSpc>
                <a:spcPts val="2861"/>
              </a:lnSpc>
              <a:buFont typeface="Arial"/>
              <a:buChar char="•"/>
            </a:pPr>
            <a:r>
              <a:rPr lang="en-US" sz="2649">
                <a:solidFill>
                  <a:srgbClr val="000000"/>
                </a:solidFill>
                <a:latin typeface="Arimo"/>
                <a:ea typeface="Arimo"/>
                <a:cs typeface="Arimo"/>
                <a:sym typeface="Arimo"/>
              </a:rPr>
              <a:t>Found the date of first successful ground pad landing</a:t>
            </a:r>
          </a:p>
          <a:p>
            <a:pPr algn="l" marL="1287299" indent="-429100" lvl="2">
              <a:lnSpc>
                <a:spcPts val="2861"/>
              </a:lnSpc>
              <a:buFont typeface="Arial"/>
              <a:buChar char="⚬"/>
            </a:pPr>
            <a:r>
              <a:rPr lang="en-US" sz="2649">
                <a:solidFill>
                  <a:srgbClr val="000000"/>
                </a:solidFill>
                <a:latin typeface="Arimo"/>
                <a:ea typeface="Arimo"/>
                <a:cs typeface="Arimo"/>
                <a:sym typeface="Arimo"/>
              </a:rPr>
              <a:t>Queried for the earliest date with a landing outcome classified as successful on a ground pad.</a:t>
            </a:r>
          </a:p>
          <a:p>
            <a:pPr algn="l" marL="479582" indent="-239791" lvl="1">
              <a:lnSpc>
                <a:spcPts val="2861"/>
              </a:lnSpc>
              <a:buFont typeface="Arial"/>
              <a:buChar char="•"/>
            </a:pPr>
            <a:r>
              <a:rPr lang="en-US" sz="2649">
                <a:solidFill>
                  <a:srgbClr val="000000"/>
                </a:solidFill>
                <a:latin typeface="Arimo"/>
                <a:ea typeface="Arimo"/>
                <a:cs typeface="Arimo"/>
                <a:sym typeface="Arimo"/>
              </a:rPr>
              <a:t>Analyzed successful and failed landings by booster version</a:t>
            </a:r>
          </a:p>
          <a:p>
            <a:pPr algn="l" marL="1287299" indent="-429100" lvl="2">
              <a:lnSpc>
                <a:spcPts val="2861"/>
              </a:lnSpc>
              <a:buFont typeface="Arial"/>
              <a:buChar char="⚬"/>
            </a:pPr>
            <a:r>
              <a:rPr lang="en-US" sz="2649">
                <a:solidFill>
                  <a:srgbClr val="000000"/>
                </a:solidFill>
                <a:latin typeface="Arimo"/>
                <a:ea typeface="Arimo"/>
                <a:cs typeface="Arimo"/>
                <a:sym typeface="Arimo"/>
              </a:rPr>
              <a:t>Grouped launches by booster version to count and compare the number of successful and unsuccessful landing outcomes.</a:t>
            </a:r>
          </a:p>
          <a:p>
            <a:pPr algn="l" marL="479582" indent="-239791" lvl="1">
              <a:lnSpc>
                <a:spcPts val="2861"/>
              </a:lnSpc>
              <a:buFont typeface="Arial"/>
              <a:buChar char="•"/>
            </a:pPr>
            <a:r>
              <a:rPr lang="en-US" sz="2649">
                <a:solidFill>
                  <a:srgbClr val="000000"/>
                </a:solidFill>
                <a:latin typeface="Arimo"/>
                <a:ea typeface="Arimo"/>
                <a:cs typeface="Arimo"/>
                <a:sym typeface="Arimo"/>
              </a:rPr>
              <a:t>Retrieved launches by date, booster version, and launch site for 2015</a:t>
            </a:r>
          </a:p>
          <a:p>
            <a:pPr algn="l" marL="1287299" indent="-429100" lvl="2">
              <a:lnSpc>
                <a:spcPts val="2861"/>
              </a:lnSpc>
              <a:buFont typeface="Arial"/>
              <a:buChar char="⚬"/>
            </a:pPr>
            <a:r>
              <a:rPr lang="en-US" sz="2649">
                <a:solidFill>
                  <a:srgbClr val="000000"/>
                </a:solidFill>
                <a:latin typeface="Arimo"/>
                <a:ea typeface="Arimo"/>
                <a:cs typeface="Arimo"/>
                <a:sym typeface="Arimo"/>
              </a:rPr>
              <a:t>Listed selected details (date, booster, site) for launches carried out in the year 2015.</a:t>
            </a:r>
          </a:p>
          <a:p>
            <a:pPr algn="l" marL="479582" indent="-239791" lvl="1">
              <a:lnSpc>
                <a:spcPts val="2861"/>
              </a:lnSpc>
              <a:buFont typeface="Arial"/>
              <a:buChar char="•"/>
            </a:pPr>
            <a:r>
              <a:rPr lang="en-US" sz="2649">
                <a:solidFill>
                  <a:srgbClr val="000000"/>
                </a:solidFill>
                <a:latin typeface="Arimo"/>
                <a:ea typeface="Arimo"/>
                <a:cs typeface="Arimo"/>
                <a:sym typeface="Arimo"/>
              </a:rPr>
              <a:t>Summarized landing outcome counts</a:t>
            </a:r>
          </a:p>
          <a:p>
            <a:pPr algn="l" marL="1287299" indent="-429100" lvl="2">
              <a:lnSpc>
                <a:spcPts val="2861"/>
              </a:lnSpc>
              <a:buFont typeface="Arial"/>
              <a:buChar char="⚬"/>
            </a:pPr>
            <a:r>
              <a:rPr lang="en-US" sz="2649">
                <a:solidFill>
                  <a:srgbClr val="000000"/>
                </a:solidFill>
                <a:latin typeface="Arimo"/>
                <a:ea typeface="Arimo"/>
                <a:cs typeface="Arimo"/>
                <a:sym typeface="Arimo"/>
              </a:rPr>
              <a:t>Counted and displayed the number of missions for each landing outcome type (e.g., no attempt, success, failure),    providing a breakdown of how often each scenario occurred.</a:t>
            </a:r>
          </a:p>
          <a:p>
            <a:pPr algn="ctr" marL="1287299" indent="-429100" lvl="2">
              <a:lnSpc>
                <a:spcPts val="2861"/>
              </a:lnSpc>
            </a:pPr>
            <a:r>
              <a:rPr lang="en-US" sz="2649" u="sng">
                <a:solidFill>
                  <a:srgbClr val="0563C1"/>
                </a:solidFill>
                <a:latin typeface="Arimo"/>
                <a:ea typeface="Arimo"/>
                <a:cs typeface="Arimo"/>
                <a:sym typeface="Arimo"/>
                <a:hlinkClick r:id="rId3" tooltip="https://github.com/HarshK0103/Applied-Data-Science-Capstone-Project-by-IBM/blob/main/%5B4%5D%20EDA%20with%20SQL.ipynb"/>
              </a:rPr>
              <a:t>Github Link</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EDA with SQL</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13</a:t>
              </a:r>
            </a:p>
          </p:txBody>
        </p:sp>
      </p:grpSp>
      <p:sp>
        <p:nvSpPr>
          <p:cNvPr name="TextBox 6" id="6"/>
          <p:cNvSpPr txBox="true"/>
          <p:nvPr/>
        </p:nvSpPr>
        <p:spPr>
          <a:xfrm rot="0">
            <a:off x="1348740" y="2322924"/>
            <a:ext cx="15590520" cy="7166991"/>
          </a:xfrm>
          <a:prstGeom prst="rect">
            <a:avLst/>
          </a:prstGeom>
        </p:spPr>
        <p:txBody>
          <a:bodyPr anchor="t" rtlCol="false" tIns="0" lIns="0" bIns="0" rIns="0">
            <a:spAutoFit/>
          </a:bodyPr>
          <a:lstStyle/>
          <a:p>
            <a:pPr algn="l">
              <a:lnSpc>
                <a:spcPts val="2591"/>
              </a:lnSpc>
            </a:pPr>
            <a:r>
              <a:rPr lang="en-US" sz="2999" b="true">
                <a:solidFill>
                  <a:srgbClr val="000000"/>
                </a:solidFill>
                <a:latin typeface="Arimo Bold"/>
                <a:ea typeface="Arimo Bold"/>
                <a:cs typeface="Arimo Bold"/>
                <a:sym typeface="Arimo Bold"/>
              </a:rPr>
              <a:t>Map Objects Created:</a:t>
            </a:r>
          </a:p>
          <a:p>
            <a:pPr algn="l">
              <a:lnSpc>
                <a:spcPts val="2591"/>
              </a:lnSpc>
            </a:pPr>
          </a:p>
          <a:p>
            <a:pPr algn="l" marL="542924" indent="-271462" lvl="1">
              <a:lnSpc>
                <a:spcPts val="2591"/>
              </a:lnSpc>
              <a:buFont typeface="Arial"/>
              <a:buChar char="•"/>
            </a:pPr>
            <a:r>
              <a:rPr lang="en-US" sz="2999">
                <a:solidFill>
                  <a:srgbClr val="000000"/>
                </a:solidFill>
                <a:latin typeface="Arimo"/>
                <a:ea typeface="Arimo"/>
                <a:cs typeface="Arimo"/>
                <a:sym typeface="Arimo"/>
              </a:rPr>
              <a:t>Color-coded markers - Added individual markers at each SpaceX launch site using latitude/longitude coordinates with green markers for successful landings (class = 1) and red markers for failed landings (class = 0)1</a:t>
            </a:r>
          </a:p>
          <a:p>
            <a:pPr algn="l">
              <a:lnSpc>
                <a:spcPts val="2591"/>
              </a:lnSpc>
            </a:pPr>
          </a:p>
          <a:p>
            <a:pPr algn="l" marL="542924" indent="-271462" lvl="1">
              <a:lnSpc>
                <a:spcPts val="2591"/>
              </a:lnSpc>
              <a:buFont typeface="Arial"/>
              <a:buChar char="•"/>
            </a:pPr>
            <a:r>
              <a:rPr lang="en-US" sz="2999">
                <a:solidFill>
                  <a:srgbClr val="000000"/>
                </a:solidFill>
                <a:latin typeface="Arimo"/>
                <a:ea typeface="Arimo"/>
                <a:cs typeface="Arimo"/>
                <a:sym typeface="Arimo"/>
              </a:rPr>
              <a:t>Launch site location markers - Created markers for four main SpaceX launch sites: CCAFS LC-40, CCAFS SLC-40, KSC LC-39A, and VAFB SLC-4E to serve as geographic reference points1</a:t>
            </a:r>
          </a:p>
          <a:p>
            <a:pPr algn="l">
              <a:lnSpc>
                <a:spcPts val="2591"/>
              </a:lnSpc>
            </a:pPr>
          </a:p>
          <a:p>
            <a:pPr algn="l" marL="542924" indent="-271462" lvl="1">
              <a:lnSpc>
                <a:spcPts val="2591"/>
              </a:lnSpc>
              <a:buFont typeface="Arial"/>
              <a:buChar char="•"/>
            </a:pPr>
            <a:r>
              <a:rPr lang="en-US" sz="2999">
                <a:solidFill>
                  <a:srgbClr val="000000"/>
                </a:solidFill>
                <a:latin typeface="Arimo"/>
                <a:ea typeface="Arimo"/>
                <a:cs typeface="Arimo"/>
                <a:sym typeface="Arimo"/>
              </a:rPr>
              <a:t>Binary color system - Implemented green/red color scheme for immediate visual identification of landing success patterns across different launch locations1</a:t>
            </a:r>
          </a:p>
          <a:p>
            <a:pPr algn="l" marL="542924" indent="-271462" lvl="1">
              <a:lnSpc>
                <a:spcPts val="2591"/>
              </a:lnSpc>
            </a:pPr>
          </a:p>
          <a:p>
            <a:pPr algn="l">
              <a:lnSpc>
                <a:spcPts val="2591"/>
              </a:lnSpc>
            </a:pPr>
            <a:r>
              <a:rPr lang="en-US" b="true" sz="2999">
                <a:solidFill>
                  <a:srgbClr val="000000"/>
                </a:solidFill>
                <a:latin typeface="Arimo Bold"/>
                <a:ea typeface="Arimo Bold"/>
                <a:cs typeface="Arimo Bold"/>
                <a:sym typeface="Arimo Bold"/>
              </a:rPr>
              <a:t>Purpose &amp; Analysis:</a:t>
            </a:r>
          </a:p>
          <a:p>
            <a:pPr algn="l">
              <a:lnSpc>
                <a:spcPts val="2591"/>
              </a:lnSpc>
            </a:pPr>
          </a:p>
          <a:p>
            <a:pPr algn="l" marL="542924" indent="-271462" lvl="1">
              <a:lnSpc>
                <a:spcPts val="2591"/>
              </a:lnSpc>
              <a:buFont typeface="Arial"/>
              <a:buChar char="•"/>
            </a:pPr>
            <a:r>
              <a:rPr lang="en-US" sz="2999">
                <a:solidFill>
                  <a:srgbClr val="000000"/>
                </a:solidFill>
                <a:latin typeface="Arimo"/>
                <a:ea typeface="Arimo"/>
                <a:cs typeface="Arimo"/>
                <a:sym typeface="Arimo"/>
              </a:rPr>
              <a:t>The interactive geospatial visualization revealed location-based patterns in SpaceX booster landing success rates, enabling analysis of whether certain launch sites had higher success rates and identifying geographic factors influencing mission outcomes1. This approach allowed for quick visual identification of success clusters and failure patterns at specific launch facilities.</a:t>
            </a:r>
          </a:p>
          <a:p>
            <a:pPr algn="l" marL="542924" indent="-271462" lvl="1">
              <a:lnSpc>
                <a:spcPts val="2591"/>
              </a:lnSpc>
            </a:pPr>
          </a:p>
          <a:p>
            <a:pPr algn="ctr" marL="542924" indent="-271462" lvl="1">
              <a:lnSpc>
                <a:spcPts val="2591"/>
              </a:lnSpc>
            </a:pPr>
            <a:r>
              <a:rPr lang="en-US" sz="2999" u="sng">
                <a:solidFill>
                  <a:srgbClr val="0563C1"/>
                </a:solidFill>
                <a:latin typeface="Arimo"/>
                <a:ea typeface="Arimo"/>
                <a:cs typeface="Arimo"/>
                <a:sym typeface="Arimo"/>
                <a:hlinkClick r:id="rId3" tooltip="https://github.com/HarshK0103/Applied-Data-Science-Capstone-Project-by-IBM/blob/main/%5B6%5D%20Interactive%20Visual%20Analytics%20with%20Folium%20lab.ipynb"/>
              </a:rPr>
              <a:t>Github Link</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Build an Interactive Map with Folium</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14</a:t>
              </a:r>
            </a:p>
          </p:txBody>
        </p:sp>
      </p:grpSp>
      <p:sp>
        <p:nvSpPr>
          <p:cNvPr name="TextBox 6" id="6"/>
          <p:cNvSpPr txBox="true"/>
          <p:nvPr/>
        </p:nvSpPr>
        <p:spPr>
          <a:xfrm rot="0">
            <a:off x="1246455" y="2136220"/>
            <a:ext cx="15681962" cy="8035290"/>
          </a:xfrm>
          <a:prstGeom prst="rect">
            <a:avLst/>
          </a:prstGeom>
        </p:spPr>
        <p:txBody>
          <a:bodyPr anchor="t" rtlCol="false" tIns="0" lIns="0" bIns="0" rIns="0">
            <a:spAutoFit/>
          </a:bodyPr>
          <a:lstStyle/>
          <a:p>
            <a:pPr algn="l">
              <a:lnSpc>
                <a:spcPts val="2699"/>
              </a:lnSpc>
            </a:pPr>
            <a:r>
              <a:rPr lang="en-US" sz="2499">
                <a:solidFill>
                  <a:srgbClr val="000000"/>
                </a:solidFill>
                <a:latin typeface="Arimo"/>
                <a:ea typeface="Arimo"/>
                <a:cs typeface="Arimo"/>
                <a:sym typeface="Arimo"/>
              </a:rPr>
              <a:t>Plots/Graphs Added</a:t>
            </a:r>
          </a:p>
          <a:p>
            <a:pPr algn="l" marL="452437" indent="-226219" lvl="1">
              <a:lnSpc>
                <a:spcPts val="2699"/>
              </a:lnSpc>
              <a:buFont typeface="Arial"/>
              <a:buChar char="•"/>
            </a:pPr>
            <a:r>
              <a:rPr lang="en-US" sz="2499">
                <a:solidFill>
                  <a:srgbClr val="000000"/>
                </a:solidFill>
                <a:latin typeface="Arimo"/>
                <a:ea typeface="Arimo"/>
                <a:cs typeface="Arimo"/>
                <a:sym typeface="Arimo"/>
              </a:rPr>
              <a:t>Pie Chart - Shows total successful launches by site (all sites view) or success vs. failure breakdown (specific site view)1</a:t>
            </a:r>
          </a:p>
          <a:p>
            <a:pPr algn="l" marL="452437" indent="-226219" lvl="1">
              <a:lnSpc>
                <a:spcPts val="2699"/>
              </a:lnSpc>
              <a:buFont typeface="Arial"/>
              <a:buChar char="•"/>
            </a:pPr>
            <a:r>
              <a:rPr lang="en-US" sz="2499">
                <a:solidFill>
                  <a:srgbClr val="000000"/>
                </a:solidFill>
                <a:latin typeface="Arimo"/>
                <a:ea typeface="Arimo"/>
                <a:cs typeface="Arimo"/>
                <a:sym typeface="Arimo"/>
              </a:rPr>
              <a:t>Scatter Plot - Displays correlation between payload mass and launch success with color-coded booster versions and interactive sizing1</a:t>
            </a:r>
          </a:p>
          <a:p>
            <a:pPr algn="l" marL="452437" indent="-226219" lvl="1">
              <a:lnSpc>
                <a:spcPts val="2699"/>
              </a:lnSpc>
            </a:pPr>
            <a:r>
              <a:rPr lang="en-US" sz="2499">
                <a:solidFill>
                  <a:srgbClr val="000000"/>
                </a:solidFill>
                <a:latin typeface="Arimo"/>
                <a:ea typeface="Arimo"/>
                <a:cs typeface="Arimo"/>
                <a:sym typeface="Arimo"/>
              </a:rPr>
              <a:t>Interactive Components</a:t>
            </a:r>
          </a:p>
          <a:p>
            <a:pPr algn="l" marL="452437" indent="-226219" lvl="1">
              <a:lnSpc>
                <a:spcPts val="2699"/>
              </a:lnSpc>
              <a:buFont typeface="Arial"/>
              <a:buChar char="•"/>
            </a:pPr>
            <a:r>
              <a:rPr lang="en-US" sz="2499">
                <a:solidFill>
                  <a:srgbClr val="000000"/>
                </a:solidFill>
                <a:latin typeface="Arimo"/>
                <a:ea typeface="Arimo"/>
                <a:cs typeface="Arimo"/>
                <a:sym typeface="Arimo"/>
              </a:rPr>
              <a:t>Launch Site Dropdown - Allows filtering between "All Sites" view or specific launch sites (CCAFS, KSC, VAFB)1</a:t>
            </a:r>
          </a:p>
          <a:p>
            <a:pPr algn="l" marL="452437" indent="-226219" lvl="1">
              <a:lnSpc>
                <a:spcPts val="2699"/>
              </a:lnSpc>
              <a:buFont typeface="Arial"/>
              <a:buChar char="•"/>
            </a:pPr>
            <a:r>
              <a:rPr lang="en-US" sz="2499">
                <a:solidFill>
                  <a:srgbClr val="000000"/>
                </a:solidFill>
                <a:latin typeface="Arimo"/>
                <a:ea typeface="Arimo"/>
                <a:cs typeface="Arimo"/>
                <a:sym typeface="Arimo"/>
              </a:rPr>
              <a:t>Payload Range Slider - Enables filtering data by payload mass range (0-10,000 kg) with 1,000 kg increments1</a:t>
            </a:r>
          </a:p>
          <a:p>
            <a:pPr algn="l" marL="452437" indent="-226219" lvl="1">
              <a:lnSpc>
                <a:spcPts val="2699"/>
              </a:lnSpc>
            </a:pPr>
            <a:r>
              <a:rPr lang="en-US" sz="2499">
                <a:solidFill>
                  <a:srgbClr val="000000"/>
                </a:solidFill>
                <a:latin typeface="Arimo"/>
                <a:ea typeface="Arimo"/>
                <a:cs typeface="Arimo"/>
                <a:sym typeface="Arimo"/>
              </a:rPr>
              <a:t>Purpose &amp; Rationale</a:t>
            </a:r>
          </a:p>
          <a:p>
            <a:pPr algn="l" marL="452437" indent="-226219" lvl="1">
              <a:lnSpc>
                <a:spcPts val="2699"/>
              </a:lnSpc>
              <a:buFont typeface="Arial"/>
              <a:buChar char="•"/>
            </a:pPr>
            <a:r>
              <a:rPr lang="en-US" sz="2499">
                <a:solidFill>
                  <a:srgbClr val="000000"/>
                </a:solidFill>
                <a:latin typeface="Arimo"/>
                <a:ea typeface="Arimo"/>
                <a:cs typeface="Arimo"/>
                <a:sym typeface="Arimo"/>
              </a:rPr>
              <a:t>Pie Chart Purpose - Provides quick visual comparison of success rates across launch sites and identifies which sites perform better for mission planning1</a:t>
            </a:r>
          </a:p>
          <a:p>
            <a:pPr algn="l" marL="452437" indent="-226219" lvl="1">
              <a:lnSpc>
                <a:spcPts val="2699"/>
              </a:lnSpc>
              <a:buFont typeface="Arial"/>
              <a:buChar char="•"/>
            </a:pPr>
            <a:r>
              <a:rPr lang="en-US" sz="2499">
                <a:solidFill>
                  <a:srgbClr val="000000"/>
                </a:solidFill>
                <a:latin typeface="Arimo"/>
                <a:ea typeface="Arimo"/>
                <a:cs typeface="Arimo"/>
                <a:sym typeface="Arimo"/>
              </a:rPr>
              <a:t>Scatter Plot Purpose - Reveals payload-success relationships to determine optimal payload ranges and identifies booster version performance patterns1</a:t>
            </a:r>
          </a:p>
          <a:p>
            <a:pPr algn="l" marL="452437" indent="-226219" lvl="1">
              <a:lnSpc>
                <a:spcPts val="2699"/>
              </a:lnSpc>
              <a:buFont typeface="Arial"/>
              <a:buChar char="•"/>
            </a:pPr>
            <a:r>
              <a:rPr lang="en-US" sz="2499">
                <a:solidFill>
                  <a:srgbClr val="000000"/>
                </a:solidFill>
                <a:latin typeface="Arimo"/>
                <a:ea typeface="Arimo"/>
                <a:cs typeface="Arimo"/>
                <a:sym typeface="Arimo"/>
              </a:rPr>
              <a:t>Dropdown Interaction - Enables site-specific analysis for targeted performance evaluation and comparison studies1</a:t>
            </a:r>
          </a:p>
          <a:p>
            <a:pPr algn="l" marL="452437" indent="-226219" lvl="1">
              <a:lnSpc>
                <a:spcPts val="2699"/>
              </a:lnSpc>
              <a:buFont typeface="Arial"/>
              <a:buChar char="•"/>
            </a:pPr>
            <a:r>
              <a:rPr lang="en-US" sz="2499">
                <a:solidFill>
                  <a:srgbClr val="000000"/>
                </a:solidFill>
                <a:latin typeface="Arimo"/>
                <a:ea typeface="Arimo"/>
                <a:cs typeface="Arimo"/>
                <a:sym typeface="Arimo"/>
              </a:rPr>
              <a:t>Slider Interaction - Allows payload-based filtering to analyze success rates within specific weight categories for mission optimization1</a:t>
            </a:r>
          </a:p>
          <a:p>
            <a:pPr algn="l">
              <a:lnSpc>
                <a:spcPts val="2699"/>
              </a:lnSpc>
            </a:pPr>
          </a:p>
          <a:p>
            <a:pPr algn="l" marL="452437" indent="-226219" lvl="1">
              <a:lnSpc>
                <a:spcPts val="2699"/>
              </a:lnSpc>
            </a:pPr>
            <a:r>
              <a:rPr lang="en-US" sz="2499" i="true">
                <a:solidFill>
                  <a:srgbClr val="000000"/>
                </a:solidFill>
                <a:latin typeface="Arimo Italics"/>
                <a:ea typeface="Arimo Italics"/>
                <a:cs typeface="Arimo Italics"/>
                <a:sym typeface="Arimo Italics"/>
              </a:rPr>
              <a:t>These interactive visualizations enable comprehensive analysis of SpaceX launch performance across multiple dimensions simultaneously</a:t>
            </a:r>
          </a:p>
          <a:p>
            <a:pPr algn="ctr" marL="452437" indent="-226219" lvl="1">
              <a:lnSpc>
                <a:spcPts val="2699"/>
              </a:lnSpc>
            </a:pPr>
            <a:r>
              <a:rPr lang="en-US" sz="2499" u="sng">
                <a:solidFill>
                  <a:srgbClr val="0563C1"/>
                </a:solidFill>
                <a:latin typeface="Arimo"/>
                <a:ea typeface="Arimo"/>
                <a:cs typeface="Arimo"/>
                <a:sym typeface="Arimo"/>
                <a:hlinkClick r:id="rId3" tooltip="https://github.com/AmreetaSurana/Applied-Data-Science-Capstone-Project-by-IBM/blob/main/%5B7%5D%20spacex%20dash%20app.py"/>
              </a:rPr>
              <a:t>Github Link</a:t>
            </a:r>
          </a:p>
          <a:p>
            <a:pPr algn="l" marL="452437" indent="-226219" lvl="1">
              <a:lnSpc>
                <a:spcPts val="2699"/>
              </a:lnSpc>
            </a:pP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Build a Dashboard with Plotly Dash</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15</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Predictive Analysis (Classification)</a:t>
              </a:r>
            </a:p>
          </p:txBody>
        </p:sp>
      </p:grpSp>
      <p:grpSp>
        <p:nvGrpSpPr>
          <p:cNvPr name="Group 9" id="9"/>
          <p:cNvGrpSpPr>
            <a:grpSpLocks noChangeAspect="true"/>
          </p:cNvGrpSpPr>
          <p:nvPr/>
        </p:nvGrpSpPr>
        <p:grpSpPr>
          <a:xfrm rot="0">
            <a:off x="9146157" y="2331216"/>
            <a:ext cx="8585487" cy="3767567"/>
            <a:chOff x="0" y="0"/>
            <a:chExt cx="11447316" cy="5023422"/>
          </a:xfrm>
        </p:grpSpPr>
        <p:sp>
          <p:nvSpPr>
            <p:cNvPr name="Freeform 10" id="10"/>
            <p:cNvSpPr/>
            <p:nvPr/>
          </p:nvSpPr>
          <p:spPr>
            <a:xfrm flipH="false" flipV="false" rot="0">
              <a:off x="0" y="0"/>
              <a:ext cx="11447272" cy="5023485"/>
            </a:xfrm>
            <a:custGeom>
              <a:avLst/>
              <a:gdLst/>
              <a:ahLst/>
              <a:cxnLst/>
              <a:rect r="r" b="b" t="t" l="l"/>
              <a:pathLst>
                <a:path h="5023485" w="11447272">
                  <a:moveTo>
                    <a:pt x="0" y="0"/>
                  </a:moveTo>
                  <a:lnTo>
                    <a:pt x="11447272" y="0"/>
                  </a:lnTo>
                  <a:lnTo>
                    <a:pt x="11447272" y="5023485"/>
                  </a:lnTo>
                  <a:lnTo>
                    <a:pt x="0" y="5023485"/>
                  </a:lnTo>
                  <a:lnTo>
                    <a:pt x="0" y="0"/>
                  </a:lnTo>
                  <a:close/>
                </a:path>
              </a:pathLst>
            </a:custGeom>
            <a:blipFill>
              <a:blip r:embed="rId3"/>
              <a:stretch>
                <a:fillRect l="0" t="0" r="0" b="1"/>
              </a:stretch>
            </a:blipFill>
          </p:spPr>
        </p:sp>
      </p:grpSp>
      <p:grpSp>
        <p:nvGrpSpPr>
          <p:cNvPr name="Group 11" id="11"/>
          <p:cNvGrpSpPr/>
          <p:nvPr/>
        </p:nvGrpSpPr>
        <p:grpSpPr>
          <a:xfrm rot="0">
            <a:off x="735405" y="2115056"/>
            <a:ext cx="8410752" cy="7816449"/>
            <a:chOff x="0" y="0"/>
            <a:chExt cx="11214336" cy="10421932"/>
          </a:xfrm>
        </p:grpSpPr>
        <p:sp>
          <p:nvSpPr>
            <p:cNvPr name="Freeform 12" id="12"/>
            <p:cNvSpPr/>
            <p:nvPr/>
          </p:nvSpPr>
          <p:spPr>
            <a:xfrm flipH="false" flipV="false" rot="0">
              <a:off x="0" y="0"/>
              <a:ext cx="11214336" cy="10421932"/>
            </a:xfrm>
            <a:custGeom>
              <a:avLst/>
              <a:gdLst/>
              <a:ahLst/>
              <a:cxnLst/>
              <a:rect r="r" b="b" t="t" l="l"/>
              <a:pathLst>
                <a:path h="10421932" w="11214336">
                  <a:moveTo>
                    <a:pt x="0" y="0"/>
                  </a:moveTo>
                  <a:lnTo>
                    <a:pt x="11214336" y="0"/>
                  </a:lnTo>
                  <a:lnTo>
                    <a:pt x="11214336" y="10421932"/>
                  </a:lnTo>
                  <a:lnTo>
                    <a:pt x="0" y="10421932"/>
                  </a:lnTo>
                  <a:close/>
                </a:path>
              </a:pathLst>
            </a:custGeom>
            <a:solidFill>
              <a:srgbClr val="000000">
                <a:alpha val="0"/>
              </a:srgbClr>
            </a:solidFill>
          </p:spPr>
        </p:sp>
        <p:sp>
          <p:nvSpPr>
            <p:cNvPr name="TextBox 13" id="13"/>
            <p:cNvSpPr txBox="true"/>
            <p:nvPr/>
          </p:nvSpPr>
          <p:spPr>
            <a:xfrm>
              <a:off x="0" y="-9525"/>
              <a:ext cx="11214336" cy="10431457"/>
            </a:xfrm>
            <a:prstGeom prst="rect">
              <a:avLst/>
            </a:prstGeom>
          </p:spPr>
          <p:txBody>
            <a:bodyPr anchor="ctr" rtlCol="false" tIns="0" lIns="0" bIns="0" rIns="0"/>
            <a:lstStyle/>
            <a:p>
              <a:pPr algn="l">
                <a:lnSpc>
                  <a:spcPts val="3060"/>
                </a:lnSpc>
              </a:pPr>
              <a:r>
                <a:rPr lang="en-US" sz="2550">
                  <a:solidFill>
                    <a:srgbClr val="000000"/>
                  </a:solidFill>
                  <a:latin typeface="Arimo"/>
                  <a:ea typeface="Arimo"/>
                  <a:cs typeface="Arimo"/>
                  <a:sym typeface="Arimo"/>
                </a:rPr>
                <a:t>Key Steps Taken</a:t>
              </a:r>
            </a:p>
            <a:p>
              <a:pPr algn="l" marL="461486" indent="-230743" lvl="1">
                <a:lnSpc>
                  <a:spcPts val="3060"/>
                </a:lnSpc>
                <a:buFont typeface="Arial"/>
                <a:buChar char="•"/>
              </a:pPr>
              <a:r>
                <a:rPr lang="en-US" sz="2550">
                  <a:solidFill>
                    <a:srgbClr val="000000"/>
                  </a:solidFill>
                  <a:latin typeface="Arimo"/>
                  <a:ea typeface="Arimo"/>
                  <a:cs typeface="Arimo"/>
                  <a:sym typeface="Arimo"/>
                </a:rPr>
                <a:t>Data Preparation</a:t>
              </a:r>
            </a:p>
            <a:p>
              <a:pPr algn="l" marL="1147286" indent="-382429" lvl="2">
                <a:lnSpc>
                  <a:spcPts val="3060"/>
                </a:lnSpc>
                <a:buFont typeface="Arial"/>
                <a:buChar char="⚬"/>
              </a:pPr>
              <a:r>
                <a:rPr lang="en-US" sz="2550">
                  <a:solidFill>
                    <a:srgbClr val="000000"/>
                  </a:solidFill>
                  <a:latin typeface="Arimo"/>
                  <a:ea typeface="Arimo"/>
                  <a:cs typeface="Arimo"/>
                  <a:sym typeface="Arimo"/>
                </a:rPr>
                <a:t>Selected features and target label (Class)</a:t>
              </a:r>
            </a:p>
            <a:p>
              <a:pPr algn="l" marL="1147286" indent="-382429" lvl="2">
                <a:lnSpc>
                  <a:spcPts val="3060"/>
                </a:lnSpc>
                <a:buFont typeface="Arial"/>
                <a:buChar char="⚬"/>
              </a:pPr>
              <a:r>
                <a:rPr lang="en-US" sz="2550">
                  <a:solidFill>
                    <a:srgbClr val="000000"/>
                  </a:solidFill>
                  <a:latin typeface="Arimo"/>
                  <a:ea typeface="Arimo"/>
                  <a:cs typeface="Arimo"/>
                  <a:sym typeface="Arimo"/>
                </a:rPr>
                <a:t>Applied standardization to feature data</a:t>
              </a:r>
            </a:p>
            <a:p>
              <a:pPr algn="l" marL="461486" indent="-230743" lvl="1">
                <a:lnSpc>
                  <a:spcPts val="3060"/>
                </a:lnSpc>
                <a:buFont typeface="Arial"/>
                <a:buChar char="•"/>
              </a:pPr>
              <a:r>
                <a:rPr lang="en-US" sz="2550">
                  <a:solidFill>
                    <a:srgbClr val="000000"/>
                  </a:solidFill>
                  <a:latin typeface="Arimo"/>
                  <a:ea typeface="Arimo"/>
                  <a:cs typeface="Arimo"/>
                  <a:sym typeface="Arimo"/>
                </a:rPr>
                <a:t>Train-Test Split</a:t>
              </a:r>
            </a:p>
            <a:p>
              <a:pPr algn="l" marL="1147286" indent="-382429" lvl="2">
                <a:lnSpc>
                  <a:spcPts val="3060"/>
                </a:lnSpc>
                <a:buFont typeface="Arial"/>
                <a:buChar char="⚬"/>
              </a:pPr>
              <a:r>
                <a:rPr lang="en-US" sz="2550">
                  <a:solidFill>
                    <a:srgbClr val="000000"/>
                  </a:solidFill>
                  <a:latin typeface="Arimo"/>
                  <a:ea typeface="Arimo"/>
                  <a:cs typeface="Arimo"/>
                  <a:sym typeface="Arimo"/>
                </a:rPr>
                <a:t>Split dataset into training and test sets (80/20)</a:t>
              </a:r>
            </a:p>
            <a:p>
              <a:pPr algn="l" marL="461486" indent="-230743" lvl="1">
                <a:lnSpc>
                  <a:spcPts val="3060"/>
                </a:lnSpc>
                <a:buFont typeface="Arial"/>
                <a:buChar char="•"/>
              </a:pPr>
              <a:r>
                <a:rPr lang="en-US" sz="2550">
                  <a:solidFill>
                    <a:srgbClr val="000000"/>
                  </a:solidFill>
                  <a:latin typeface="Arimo"/>
                  <a:ea typeface="Arimo"/>
                  <a:cs typeface="Arimo"/>
                  <a:sym typeface="Arimo"/>
                </a:rPr>
                <a:t>Model Selection &amp; Tuning</a:t>
              </a:r>
            </a:p>
            <a:p>
              <a:pPr algn="l" marL="1147286" indent="-382429" lvl="2">
                <a:lnSpc>
                  <a:spcPts val="3060"/>
                </a:lnSpc>
                <a:buFont typeface="Arial"/>
                <a:buChar char="⚬"/>
              </a:pPr>
              <a:r>
                <a:rPr lang="en-US" sz="2550">
                  <a:solidFill>
                    <a:srgbClr val="000000"/>
                  </a:solidFill>
                  <a:latin typeface="Arimo"/>
                  <a:ea typeface="Arimo"/>
                  <a:cs typeface="Arimo"/>
                  <a:sym typeface="Arimo"/>
                </a:rPr>
                <a:t>Built four classifiers: Logistic Regression, SVM, Decision Tree, KNN</a:t>
              </a:r>
            </a:p>
            <a:p>
              <a:pPr algn="l" marL="1147286" indent="-382429" lvl="2">
                <a:lnSpc>
                  <a:spcPts val="3060"/>
                </a:lnSpc>
                <a:buFont typeface="Arial"/>
                <a:buChar char="⚬"/>
              </a:pPr>
              <a:r>
                <a:rPr lang="en-US" sz="2550">
                  <a:solidFill>
                    <a:srgbClr val="000000"/>
                  </a:solidFill>
                  <a:latin typeface="Arimo"/>
                  <a:ea typeface="Arimo"/>
                  <a:cs typeface="Arimo"/>
                  <a:sym typeface="Arimo"/>
                </a:rPr>
                <a:t>Used GridSearchCV for hyperparameter optimization (10-fold cross-validation per model)</a:t>
              </a:r>
            </a:p>
            <a:p>
              <a:pPr algn="l" marL="461486" indent="-230743" lvl="1">
                <a:lnSpc>
                  <a:spcPts val="3060"/>
                </a:lnSpc>
                <a:buFont typeface="Arial"/>
                <a:buChar char="•"/>
              </a:pPr>
              <a:r>
                <a:rPr lang="en-US" sz="2550">
                  <a:solidFill>
                    <a:srgbClr val="000000"/>
                  </a:solidFill>
                  <a:latin typeface="Arimo"/>
                  <a:ea typeface="Arimo"/>
                  <a:cs typeface="Arimo"/>
                  <a:sym typeface="Arimo"/>
                </a:rPr>
                <a:t>Model Evaluation</a:t>
              </a:r>
            </a:p>
            <a:p>
              <a:pPr algn="l" marL="1147286" indent="-382429" lvl="2">
                <a:lnSpc>
                  <a:spcPts val="3060"/>
                </a:lnSpc>
                <a:buFont typeface="Arial"/>
                <a:buChar char="⚬"/>
              </a:pPr>
              <a:r>
                <a:rPr lang="en-US" sz="2550">
                  <a:solidFill>
                    <a:srgbClr val="000000"/>
                  </a:solidFill>
                  <a:latin typeface="Arimo"/>
                  <a:ea typeface="Arimo"/>
                  <a:cs typeface="Arimo"/>
                  <a:sym typeface="Arimo"/>
                </a:rPr>
                <a:t>Evaluated best-found models by test accuracy and confusion matrix on hold-out data</a:t>
              </a:r>
            </a:p>
            <a:p>
              <a:pPr algn="l" marL="461486" indent="-230743" lvl="1">
                <a:lnSpc>
                  <a:spcPts val="3060"/>
                </a:lnSpc>
                <a:buFont typeface="Arial"/>
                <a:buChar char="•"/>
              </a:pPr>
              <a:r>
                <a:rPr lang="en-US" sz="2550">
                  <a:solidFill>
                    <a:srgbClr val="000000"/>
                  </a:solidFill>
                  <a:latin typeface="Arimo"/>
                  <a:ea typeface="Arimo"/>
                  <a:cs typeface="Arimo"/>
                  <a:sym typeface="Arimo"/>
                </a:rPr>
                <a:t>Model Comparison &amp; Selection</a:t>
              </a:r>
            </a:p>
            <a:p>
              <a:pPr algn="l" marL="1147286" indent="-382429" lvl="2">
                <a:lnSpc>
                  <a:spcPts val="3060"/>
                </a:lnSpc>
                <a:buFont typeface="Arial"/>
                <a:buChar char="⚬"/>
              </a:pPr>
              <a:r>
                <a:rPr lang="en-US" sz="2550">
                  <a:solidFill>
                    <a:srgbClr val="000000"/>
                  </a:solidFill>
                  <a:latin typeface="Arimo"/>
                  <a:ea typeface="Arimo"/>
                  <a:cs typeface="Arimo"/>
                  <a:sym typeface="Arimo"/>
                </a:rPr>
                <a:t>Compared models using validation and test set accuracy</a:t>
              </a:r>
            </a:p>
            <a:p>
              <a:pPr algn="l" marL="1147286" indent="-382429" lvl="2">
                <a:lnSpc>
                  <a:spcPts val="3060"/>
                </a:lnSpc>
                <a:buFont typeface="Arial"/>
                <a:buChar char="⚬"/>
              </a:pPr>
              <a:r>
                <a:rPr lang="en-US" sz="2550">
                  <a:solidFill>
                    <a:srgbClr val="000000"/>
                  </a:solidFill>
                  <a:latin typeface="Arimo"/>
                  <a:ea typeface="Arimo"/>
                  <a:cs typeface="Arimo"/>
                  <a:sym typeface="Arimo"/>
                </a:rPr>
                <a:t>Selected best-performing model: Decision Tree (highest validation score)</a:t>
              </a:r>
            </a:p>
          </p:txBody>
        </p:sp>
      </p:grpSp>
      <p:sp>
        <p:nvSpPr>
          <p:cNvPr name="TextBox 14" id="14"/>
          <p:cNvSpPr txBox="true"/>
          <p:nvPr/>
        </p:nvSpPr>
        <p:spPr>
          <a:xfrm rot="0">
            <a:off x="9237597" y="6495688"/>
            <a:ext cx="8223558" cy="3295650"/>
          </a:xfrm>
          <a:prstGeom prst="rect">
            <a:avLst/>
          </a:prstGeom>
        </p:spPr>
        <p:txBody>
          <a:bodyPr anchor="t" rtlCol="false" tIns="0" lIns="0" bIns="0" rIns="0">
            <a:spAutoFit/>
          </a:bodyPr>
          <a:lstStyle/>
          <a:p>
            <a:pPr algn="l">
              <a:lnSpc>
                <a:spcPts val="3240"/>
              </a:lnSpc>
            </a:pPr>
            <a:r>
              <a:rPr lang="en-US" sz="2700">
                <a:solidFill>
                  <a:srgbClr val="000000"/>
                </a:solidFill>
                <a:latin typeface="Arimo"/>
                <a:ea typeface="Arimo"/>
                <a:cs typeface="Arimo"/>
                <a:sym typeface="Arimo"/>
                <a:hlinkClick r:id="rId4" tooltip="https://github.com/HarshK0103/Applied-Data-Science-Capstone-Project-by-IBM/blob/main/%5B8%5D%20Machine%20Learning%20Prediction.ipynb"/>
              </a:rPr>
              <a:t>Outcome:</a:t>
            </a:r>
          </a:p>
          <a:p>
            <a:pPr algn="l">
              <a:lnSpc>
                <a:spcPts val="3240"/>
              </a:lnSpc>
            </a:pPr>
            <a:r>
              <a:rPr lang="en-US" sz="2700">
                <a:solidFill>
                  <a:srgbClr val="000000"/>
                </a:solidFill>
                <a:latin typeface="Arimo"/>
                <a:ea typeface="Arimo"/>
                <a:cs typeface="Arimo"/>
                <a:sym typeface="Arimo"/>
                <a:hlinkClick r:id="rId5" tooltip="https://github.com/HarshK0103/Applied-Data-Science-Capstone-Project-by-IBM/blob/main/%5B8%5D%20Machine%20Learning%20Prediction.ipynb"/>
              </a:rPr>
              <a:t>Successfully developed and compared four ML classifiers. After comprehensive tuning and evaluation, the Decision Tree showed the highest performance and was chosen as the best model for booster landing prediction1.</a:t>
            </a:r>
          </a:p>
          <a:p>
            <a:pPr algn="l">
              <a:lnSpc>
                <a:spcPts val="3240"/>
              </a:lnSpc>
            </a:pPr>
          </a:p>
          <a:p>
            <a:pPr algn="ctr">
              <a:lnSpc>
                <a:spcPts val="3240"/>
              </a:lnSpc>
            </a:pPr>
            <a:r>
              <a:rPr lang="en-US" sz="2700" u="sng">
                <a:solidFill>
                  <a:srgbClr val="0563C1"/>
                </a:solidFill>
                <a:latin typeface="Arimo"/>
                <a:ea typeface="Arimo"/>
                <a:cs typeface="Arimo"/>
                <a:sym typeface="Arimo"/>
                <a:hlinkClick r:id="rId6" tooltip="https://github.com/HarshK0103/Applied-Data-Science-Capstone-Project-by-IBM/blob/main/%5B8%5D%20Machine%20Learning%20Prediction.ipynb"/>
              </a:rPr>
              <a:t>Github Link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155017" y="2226522"/>
            <a:ext cx="15773400" cy="7632573"/>
          </a:xfrm>
          <a:prstGeom prst="rect">
            <a:avLst/>
          </a:prstGeom>
        </p:spPr>
        <p:txBody>
          <a:bodyPr anchor="t" rtlCol="false" tIns="0" lIns="0" bIns="0" rIns="0">
            <a:spAutoFit/>
          </a:bodyPr>
          <a:lstStyle/>
          <a:p>
            <a:pPr algn="l">
              <a:lnSpc>
                <a:spcPts val="2916"/>
              </a:lnSpc>
            </a:pPr>
            <a:r>
              <a:rPr lang="en-US" sz="2700">
                <a:solidFill>
                  <a:srgbClr val="000000"/>
                </a:solidFill>
                <a:latin typeface="Arimo"/>
                <a:ea typeface="Arimo"/>
                <a:cs typeface="Arimo"/>
                <a:sym typeface="Arimo"/>
              </a:rPr>
              <a:t>Key Findings</a:t>
            </a:r>
          </a:p>
          <a:p>
            <a:pPr algn="l" marL="488632" indent="-244316" lvl="1">
              <a:lnSpc>
                <a:spcPts val="2916"/>
              </a:lnSpc>
              <a:buFont typeface="Arial"/>
              <a:buChar char="•"/>
            </a:pPr>
            <a:r>
              <a:rPr lang="en-US" sz="2700">
                <a:solidFill>
                  <a:srgbClr val="000000"/>
                </a:solidFill>
                <a:latin typeface="Arimo"/>
                <a:ea typeface="Arimo"/>
                <a:cs typeface="Arimo"/>
                <a:sym typeface="Arimo"/>
              </a:rPr>
              <a:t>Success Rate Improvement: Significant increase in landing success over time with newer booster versions</a:t>
            </a:r>
          </a:p>
          <a:p>
            <a:pPr algn="l" marL="488632" indent="-244316" lvl="1">
              <a:lnSpc>
                <a:spcPts val="2916"/>
              </a:lnSpc>
              <a:buFont typeface="Arial"/>
              <a:buChar char="•"/>
            </a:pPr>
            <a:r>
              <a:rPr lang="en-US" sz="2700">
                <a:solidFill>
                  <a:srgbClr val="000000"/>
                </a:solidFill>
                <a:latin typeface="Arimo"/>
                <a:ea typeface="Arimo"/>
                <a:cs typeface="Arimo"/>
                <a:sym typeface="Arimo"/>
              </a:rPr>
              <a:t>Payload Impact: Heavier payloads correlate with lower landing success rates</a:t>
            </a:r>
          </a:p>
          <a:p>
            <a:pPr algn="l" marL="488632" indent="-244316" lvl="1">
              <a:lnSpc>
                <a:spcPts val="2916"/>
              </a:lnSpc>
              <a:buFont typeface="Arial"/>
              <a:buChar char="•"/>
            </a:pPr>
            <a:r>
              <a:rPr lang="en-US" sz="2700">
                <a:solidFill>
                  <a:srgbClr val="000000"/>
                </a:solidFill>
                <a:latin typeface="Arimo"/>
                <a:ea typeface="Arimo"/>
                <a:cs typeface="Arimo"/>
                <a:sym typeface="Arimo"/>
              </a:rPr>
              <a:t>Site Performance: Launch sites show varying success rates based on mission types</a:t>
            </a:r>
          </a:p>
          <a:p>
            <a:pPr algn="l" marL="488632" indent="-244316" lvl="1">
              <a:lnSpc>
                <a:spcPts val="2916"/>
              </a:lnSpc>
              <a:buFont typeface="Arial"/>
              <a:buChar char="•"/>
            </a:pPr>
            <a:r>
              <a:rPr lang="en-US" sz="2700">
                <a:solidFill>
                  <a:srgbClr val="000000"/>
                </a:solidFill>
                <a:latin typeface="Arimo"/>
                <a:ea typeface="Arimo"/>
                <a:cs typeface="Arimo"/>
                <a:sym typeface="Arimo"/>
              </a:rPr>
              <a:t>Best Model: Decision Tree classifier achieved highest accuracy for landing prediction</a:t>
            </a:r>
          </a:p>
          <a:p>
            <a:pPr algn="l">
              <a:lnSpc>
                <a:spcPts val="2916"/>
              </a:lnSpc>
            </a:pPr>
          </a:p>
          <a:p>
            <a:pPr algn="l">
              <a:lnSpc>
                <a:spcPts val="2916"/>
              </a:lnSpc>
            </a:pPr>
            <a:r>
              <a:rPr lang="en-US" sz="2700">
                <a:solidFill>
                  <a:srgbClr val="000000"/>
                </a:solidFill>
                <a:latin typeface="Arimo"/>
                <a:ea typeface="Arimo"/>
                <a:cs typeface="Arimo"/>
                <a:sym typeface="Arimo"/>
              </a:rPr>
              <a:t>Business Impact: Cost Savings-</a:t>
            </a:r>
          </a:p>
          <a:p>
            <a:pPr algn="l" marL="488632" indent="-244316" lvl="1">
              <a:lnSpc>
                <a:spcPts val="2916"/>
              </a:lnSpc>
              <a:buFont typeface="Arial"/>
              <a:buChar char="•"/>
            </a:pPr>
            <a:r>
              <a:rPr lang="en-US" sz="2700">
                <a:solidFill>
                  <a:srgbClr val="000000"/>
                </a:solidFill>
                <a:latin typeface="Arimo"/>
                <a:ea typeface="Arimo"/>
                <a:cs typeface="Arimo"/>
                <a:sym typeface="Arimo"/>
              </a:rPr>
              <a:t>$50-60M saved per successful booster recovery</a:t>
            </a:r>
          </a:p>
          <a:p>
            <a:pPr algn="l" marL="488632" indent="-244316" lvl="1">
              <a:lnSpc>
                <a:spcPts val="2916"/>
              </a:lnSpc>
              <a:buFont typeface="Arial"/>
              <a:buChar char="•"/>
            </a:pPr>
            <a:r>
              <a:rPr lang="en-US" sz="2700">
                <a:solidFill>
                  <a:srgbClr val="000000"/>
                </a:solidFill>
                <a:latin typeface="Arimo"/>
                <a:ea typeface="Arimo"/>
                <a:cs typeface="Arimo"/>
                <a:sym typeface="Arimo"/>
              </a:rPr>
              <a:t>Data-driven payload optimization and launch site selection</a:t>
            </a:r>
          </a:p>
          <a:p>
            <a:pPr algn="l">
              <a:lnSpc>
                <a:spcPts val="2916"/>
              </a:lnSpc>
            </a:pPr>
          </a:p>
          <a:p>
            <a:pPr algn="l">
              <a:lnSpc>
                <a:spcPts val="2916"/>
              </a:lnSpc>
            </a:pPr>
            <a:r>
              <a:rPr lang="en-US" sz="2700">
                <a:solidFill>
                  <a:srgbClr val="000000"/>
                </a:solidFill>
                <a:latin typeface="Arimo"/>
                <a:ea typeface="Arimo"/>
                <a:cs typeface="Arimo"/>
                <a:sym typeface="Arimo"/>
              </a:rPr>
              <a:t>Dashboard Features-</a:t>
            </a:r>
          </a:p>
          <a:p>
            <a:pPr algn="l" marL="488632" indent="-244316" lvl="1">
              <a:lnSpc>
                <a:spcPts val="2916"/>
              </a:lnSpc>
              <a:buFont typeface="Arial"/>
              <a:buChar char="•"/>
            </a:pPr>
            <a:r>
              <a:rPr lang="en-US" sz="2700">
                <a:solidFill>
                  <a:srgbClr val="000000"/>
                </a:solidFill>
                <a:latin typeface="Arimo"/>
                <a:ea typeface="Arimo"/>
                <a:cs typeface="Arimo"/>
                <a:sym typeface="Arimo"/>
              </a:rPr>
              <a:t>Interactive filtering by launch site and payload range</a:t>
            </a:r>
          </a:p>
          <a:p>
            <a:pPr algn="l" marL="488632" indent="-244316" lvl="1">
              <a:lnSpc>
                <a:spcPts val="2916"/>
              </a:lnSpc>
              <a:buFont typeface="Arial"/>
              <a:buChar char="•"/>
            </a:pPr>
            <a:r>
              <a:rPr lang="en-US" sz="2700">
                <a:solidFill>
                  <a:srgbClr val="000000"/>
                </a:solidFill>
                <a:latin typeface="Arimo"/>
                <a:ea typeface="Arimo"/>
                <a:cs typeface="Arimo"/>
                <a:sym typeface="Arimo"/>
              </a:rPr>
              <a:t>Real-time success rate visualization</a:t>
            </a:r>
          </a:p>
          <a:p>
            <a:pPr algn="l" marL="488632" indent="-244316" lvl="1">
              <a:lnSpc>
                <a:spcPts val="2916"/>
              </a:lnSpc>
              <a:buFont typeface="Arial"/>
              <a:buChar char="•"/>
            </a:pPr>
            <a:r>
              <a:rPr lang="en-US" sz="2700">
                <a:solidFill>
                  <a:srgbClr val="000000"/>
                </a:solidFill>
                <a:latin typeface="Arimo"/>
                <a:ea typeface="Arimo"/>
                <a:cs typeface="Arimo"/>
                <a:sym typeface="Arimo"/>
              </a:rPr>
              <a:t>Mission planning insights</a:t>
            </a:r>
          </a:p>
          <a:p>
            <a:pPr algn="l" marL="488632" indent="-244316" lvl="1">
              <a:lnSpc>
                <a:spcPts val="2916"/>
              </a:lnSpc>
            </a:pPr>
          </a:p>
          <a:p>
            <a:pPr algn="l">
              <a:lnSpc>
                <a:spcPts val="2916"/>
              </a:lnSpc>
            </a:pPr>
            <a:r>
              <a:rPr lang="en-US" sz="2700">
                <a:solidFill>
                  <a:srgbClr val="000000"/>
                </a:solidFill>
                <a:latin typeface="Arimo"/>
                <a:ea typeface="Arimo"/>
                <a:cs typeface="Arimo"/>
                <a:sym typeface="Arimo"/>
              </a:rPr>
              <a:t>Conclusion</a:t>
            </a:r>
          </a:p>
          <a:p>
            <a:pPr algn="l" marL="488632" indent="-244316" lvl="1">
              <a:lnSpc>
                <a:spcPts val="2916"/>
              </a:lnSpc>
              <a:buFont typeface="Arial"/>
              <a:buChar char="•"/>
            </a:pPr>
            <a:r>
              <a:rPr lang="en-US" sz="2700">
                <a:solidFill>
                  <a:srgbClr val="000000"/>
                </a:solidFill>
                <a:latin typeface="Arimo"/>
                <a:ea typeface="Arimo"/>
                <a:cs typeface="Arimo"/>
                <a:sym typeface="Arimo"/>
              </a:rPr>
              <a:t>Successfully developed ML pipeline predicting Falcon 9 landing outcomes with high accuracy. Decision Tree model provides interpretable predictions for mission planning and cost optimization, delivering complete end-to-end solution from data extraction to deployment-ready model.</a:t>
            </a:r>
          </a:p>
          <a:p>
            <a:pPr algn="l">
              <a:lnSpc>
                <a:spcPts val="2916"/>
              </a:lnSpc>
            </a:pPr>
          </a:p>
        </p:txBody>
      </p:sp>
      <p:grpSp>
        <p:nvGrpSpPr>
          <p:cNvPr name="Group 4" id="4"/>
          <p:cNvGrpSpPr/>
          <p:nvPr/>
        </p:nvGrpSpPr>
        <p:grpSpPr>
          <a:xfrm rot="0">
            <a:off x="13072158" y="9038360"/>
            <a:ext cx="4114800" cy="602457"/>
            <a:chOff x="0" y="0"/>
            <a:chExt cx="5486400" cy="803276"/>
          </a:xfrm>
        </p:grpSpPr>
        <p:sp>
          <p:nvSpPr>
            <p:cNvPr name="Freeform 5" id="5"/>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6" id="6"/>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16</a:t>
              </a:r>
            </a:p>
          </p:txBody>
        </p:sp>
      </p:gr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Results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6955" y="3794619"/>
            <a:ext cx="1587454" cy="553998"/>
            <a:chOff x="0" y="0"/>
            <a:chExt cx="2116606" cy="738664"/>
          </a:xfrm>
        </p:grpSpPr>
        <p:sp>
          <p:nvSpPr>
            <p:cNvPr name="Freeform 4" id="4"/>
            <p:cNvSpPr/>
            <p:nvPr/>
          </p:nvSpPr>
          <p:spPr>
            <a:xfrm flipH="false" flipV="false" rot="0">
              <a:off x="0" y="0"/>
              <a:ext cx="2116582" cy="738632"/>
            </a:xfrm>
            <a:custGeom>
              <a:avLst/>
              <a:gdLst/>
              <a:ahLst/>
              <a:cxnLst/>
              <a:rect r="r" b="b" t="t" l="l"/>
              <a:pathLst>
                <a:path h="738632" w="2116582">
                  <a:moveTo>
                    <a:pt x="0" y="0"/>
                  </a:moveTo>
                  <a:lnTo>
                    <a:pt x="2116582" y="0"/>
                  </a:lnTo>
                  <a:lnTo>
                    <a:pt x="2116582" y="738632"/>
                  </a:lnTo>
                  <a:lnTo>
                    <a:pt x="0" y="738632"/>
                  </a:lnTo>
                  <a:close/>
                </a:path>
              </a:pathLst>
            </a:custGeom>
            <a:solidFill>
              <a:srgbClr val="0948CB"/>
            </a:solidFill>
          </p:spPr>
        </p:sp>
        <p:sp>
          <p:nvSpPr>
            <p:cNvPr name="TextBox 5" id="5"/>
            <p:cNvSpPr txBox="true"/>
            <p:nvPr/>
          </p:nvSpPr>
          <p:spPr>
            <a:xfrm>
              <a:off x="0" y="-57150"/>
              <a:ext cx="2116606" cy="795814"/>
            </a:xfrm>
            <a:prstGeom prst="rect">
              <a:avLst/>
            </a:prstGeom>
          </p:spPr>
          <p:txBody>
            <a:bodyPr anchor="t" rtlCol="false" tIns="50800" lIns="50800" bIns="50800" rIns="50800"/>
            <a:lstStyle/>
            <a:p>
              <a:pPr algn="l">
                <a:lnSpc>
                  <a:spcPts val="3240"/>
                </a:lnSpc>
              </a:pPr>
              <a:r>
                <a:rPr lang="en-US" sz="2700">
                  <a:solidFill>
                    <a:srgbClr val="FFFFFF"/>
                  </a:solidFill>
                  <a:latin typeface="Calibri (MS)"/>
                  <a:ea typeface="Calibri (MS)"/>
                  <a:cs typeface="Calibri (MS)"/>
                  <a:sym typeface="Calibri (MS)"/>
                </a:rPr>
                <a:t>Section 2</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18</a:t>
              </a:r>
            </a:p>
          </p:txBody>
        </p:sp>
      </p:grpSp>
      <p:sp>
        <p:nvSpPr>
          <p:cNvPr name="TextBox 6" id="6"/>
          <p:cNvSpPr txBox="true"/>
          <p:nvPr/>
        </p:nvSpPr>
        <p:spPr>
          <a:xfrm rot="0">
            <a:off x="922716" y="2788606"/>
            <a:ext cx="7789884" cy="6658737"/>
          </a:xfrm>
          <a:prstGeom prst="rect">
            <a:avLst/>
          </a:prstGeom>
        </p:spPr>
        <p:txBody>
          <a:bodyPr anchor="t" rtlCol="false" tIns="0" lIns="0" bIns="0" rIns="0">
            <a:spAutoFit/>
          </a:bodyPr>
          <a:lstStyle/>
          <a:p>
            <a:pPr algn="l">
              <a:lnSpc>
                <a:spcPts val="2520"/>
              </a:lnSpc>
            </a:pPr>
            <a:r>
              <a:rPr lang="en-US" sz="2625">
                <a:solidFill>
                  <a:srgbClr val="000000"/>
                </a:solidFill>
                <a:latin typeface="Arimo"/>
                <a:ea typeface="Arimo"/>
                <a:cs typeface="Arimo"/>
                <a:sym typeface="Arimo"/>
              </a:rPr>
              <a:t>Key Observations:</a:t>
            </a:r>
          </a:p>
          <a:p>
            <a:pPr algn="l" marL="475059" indent="-237530" lvl="1">
              <a:lnSpc>
                <a:spcPts val="2268"/>
              </a:lnSpc>
              <a:buFont typeface="Arial"/>
              <a:buChar char="•"/>
            </a:pPr>
            <a:r>
              <a:rPr lang="en-US" sz="2625">
                <a:solidFill>
                  <a:srgbClr val="000000"/>
                </a:solidFill>
                <a:latin typeface="Arimo"/>
                <a:ea typeface="Arimo"/>
                <a:cs typeface="Arimo"/>
                <a:sym typeface="Arimo"/>
              </a:rPr>
              <a:t>CCAFS SLC 40: Shows the highest launch frequency with missions distributed throughout the flight sequence, displaying a mix of successful and failed landings</a:t>
            </a:r>
          </a:p>
          <a:p>
            <a:pPr algn="l">
              <a:lnSpc>
                <a:spcPts val="2268"/>
              </a:lnSpc>
            </a:pPr>
          </a:p>
          <a:p>
            <a:pPr algn="l" marL="475059" indent="-237530" lvl="1">
              <a:lnSpc>
                <a:spcPts val="2268"/>
              </a:lnSpc>
              <a:buFont typeface="Arial"/>
              <a:buChar char="•"/>
            </a:pPr>
            <a:r>
              <a:rPr lang="en-US" sz="2625">
                <a:solidFill>
                  <a:srgbClr val="000000"/>
                </a:solidFill>
                <a:latin typeface="Arimo"/>
                <a:ea typeface="Arimo"/>
                <a:cs typeface="Arimo"/>
                <a:sym typeface="Arimo"/>
              </a:rPr>
              <a:t>VAFB SLC 4E: Limited number of launches concentrated in the middle flight range, with mixed success rates</a:t>
            </a:r>
          </a:p>
          <a:p>
            <a:pPr algn="l">
              <a:lnSpc>
                <a:spcPts val="2268"/>
              </a:lnSpc>
            </a:pPr>
          </a:p>
          <a:p>
            <a:pPr algn="l" marL="475059" indent="-237530" lvl="1">
              <a:lnSpc>
                <a:spcPts val="2268"/>
              </a:lnSpc>
              <a:buFont typeface="Arial"/>
              <a:buChar char="•"/>
            </a:pPr>
            <a:r>
              <a:rPr lang="en-US" sz="2625">
                <a:solidFill>
                  <a:srgbClr val="000000"/>
                </a:solidFill>
                <a:latin typeface="Arimo"/>
                <a:ea typeface="Arimo"/>
                <a:cs typeface="Arimo"/>
                <a:sym typeface="Arimo"/>
              </a:rPr>
              <a:t>KSC LC 39A: Launches appear later in the flight sequence with relatively good success rates</a:t>
            </a:r>
          </a:p>
          <a:p>
            <a:pPr algn="l">
              <a:lnSpc>
                <a:spcPts val="2268"/>
              </a:lnSpc>
            </a:pPr>
          </a:p>
          <a:p>
            <a:pPr algn="l">
              <a:lnSpc>
                <a:spcPts val="2268"/>
              </a:lnSpc>
            </a:pPr>
            <a:r>
              <a:rPr lang="en-US" sz="2625">
                <a:solidFill>
                  <a:srgbClr val="000000"/>
                </a:solidFill>
                <a:latin typeface="Arimo"/>
                <a:ea typeface="Arimo"/>
                <a:cs typeface="Arimo"/>
                <a:sym typeface="Arimo"/>
              </a:rPr>
              <a:t>Analysis Purpose:</a:t>
            </a:r>
          </a:p>
          <a:p>
            <a:pPr algn="l" marL="475059" indent="-237530" lvl="1">
              <a:lnSpc>
                <a:spcPts val="2268"/>
              </a:lnSpc>
              <a:buFont typeface="Arial"/>
              <a:buChar char="•"/>
            </a:pPr>
            <a:r>
              <a:rPr lang="en-US" sz="2625">
                <a:solidFill>
                  <a:srgbClr val="000000"/>
                </a:solidFill>
                <a:latin typeface="Arimo"/>
                <a:ea typeface="Arimo"/>
                <a:cs typeface="Arimo"/>
                <a:sym typeface="Arimo"/>
              </a:rPr>
              <a:t>This visualization helps identify patterns in landing success across different launch sites and over time, enabling analysis of whether certain facilities have better infrastructure or conditions that contribute to higher booster recovery success rates. The temporal aspect (flight number progression) also reveals how SpaceX's landing capabilities evolved across their launch program.</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Flight Number vs. Launch Site</a:t>
              </a:r>
            </a:p>
          </p:txBody>
        </p:sp>
      </p:grpSp>
      <p:grpSp>
        <p:nvGrpSpPr>
          <p:cNvPr name="Group 10" id="10"/>
          <p:cNvGrpSpPr>
            <a:grpSpLocks noChangeAspect="true"/>
          </p:cNvGrpSpPr>
          <p:nvPr/>
        </p:nvGrpSpPr>
        <p:grpSpPr>
          <a:xfrm rot="0">
            <a:off x="8928339" y="2905351"/>
            <a:ext cx="8364240" cy="5130156"/>
            <a:chOff x="0" y="0"/>
            <a:chExt cx="11152320" cy="6840208"/>
          </a:xfrm>
        </p:grpSpPr>
        <p:sp>
          <p:nvSpPr>
            <p:cNvPr name="Freeform 11" id="11"/>
            <p:cNvSpPr/>
            <p:nvPr/>
          </p:nvSpPr>
          <p:spPr>
            <a:xfrm flipH="false" flipV="false" rot="0">
              <a:off x="0" y="0"/>
              <a:ext cx="11152378" cy="6840220"/>
            </a:xfrm>
            <a:custGeom>
              <a:avLst/>
              <a:gdLst/>
              <a:ahLst/>
              <a:cxnLst/>
              <a:rect r="r" b="b" t="t" l="l"/>
              <a:pathLst>
                <a:path h="6840220" w="11152378">
                  <a:moveTo>
                    <a:pt x="0" y="0"/>
                  </a:moveTo>
                  <a:lnTo>
                    <a:pt x="11152378" y="0"/>
                  </a:lnTo>
                  <a:lnTo>
                    <a:pt x="11152378" y="6840220"/>
                  </a:lnTo>
                  <a:lnTo>
                    <a:pt x="0" y="6840220"/>
                  </a:lnTo>
                  <a:lnTo>
                    <a:pt x="0" y="0"/>
                  </a:lnTo>
                  <a:close/>
                </a:path>
              </a:pathLst>
            </a:custGeom>
            <a:blipFill>
              <a:blip r:embed="rId3"/>
              <a:stretch>
                <a:fillRect l="0" t="0" r="-12257"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19</a:t>
              </a:r>
            </a:p>
          </p:txBody>
        </p:sp>
      </p:grpSp>
      <p:sp>
        <p:nvSpPr>
          <p:cNvPr name="TextBox 6" id="6"/>
          <p:cNvSpPr txBox="true"/>
          <p:nvPr/>
        </p:nvSpPr>
        <p:spPr>
          <a:xfrm rot="0">
            <a:off x="754749" y="2247420"/>
            <a:ext cx="7842375" cy="7304999"/>
          </a:xfrm>
          <a:prstGeom prst="rect">
            <a:avLst/>
          </a:prstGeom>
        </p:spPr>
        <p:txBody>
          <a:bodyPr anchor="t" rtlCol="false" tIns="0" lIns="0" bIns="0" rIns="0">
            <a:spAutoFit/>
          </a:bodyPr>
          <a:lstStyle/>
          <a:p>
            <a:pPr algn="l">
              <a:lnSpc>
                <a:spcPts val="2650"/>
              </a:lnSpc>
            </a:pPr>
            <a:r>
              <a:rPr lang="en-US" sz="2454">
                <a:solidFill>
                  <a:srgbClr val="000000"/>
                </a:solidFill>
                <a:latin typeface="Arimo"/>
                <a:ea typeface="Arimo"/>
                <a:cs typeface="Arimo"/>
                <a:sym typeface="Arimo"/>
              </a:rPr>
              <a:t>Key Observations:</a:t>
            </a:r>
          </a:p>
          <a:p>
            <a:pPr algn="l" marL="444212" indent="-222106" lvl="1">
              <a:lnSpc>
                <a:spcPts val="2650"/>
              </a:lnSpc>
              <a:buFont typeface="Arial"/>
              <a:buChar char="•"/>
            </a:pPr>
            <a:r>
              <a:rPr lang="en-US" sz="2454">
                <a:solidFill>
                  <a:srgbClr val="000000"/>
                </a:solidFill>
                <a:latin typeface="Arimo"/>
                <a:ea typeface="Arimo"/>
                <a:cs typeface="Arimo"/>
                <a:sym typeface="Arimo"/>
              </a:rPr>
              <a:t>CCAFS SLC 40: Handles the widest range of payload masses (0-16,000 kg) with the highest launch frequency, showing mixed success rates across different payload weights</a:t>
            </a:r>
          </a:p>
          <a:p>
            <a:pPr algn="l">
              <a:lnSpc>
                <a:spcPts val="2650"/>
              </a:lnSpc>
            </a:pPr>
          </a:p>
          <a:p>
            <a:pPr algn="l" marL="444212" indent="-222106" lvl="1">
              <a:lnSpc>
                <a:spcPts val="2650"/>
              </a:lnSpc>
              <a:buFont typeface="Arial"/>
              <a:buChar char="•"/>
            </a:pPr>
            <a:r>
              <a:rPr lang="en-US" sz="2454">
                <a:solidFill>
                  <a:srgbClr val="000000"/>
                </a:solidFill>
                <a:latin typeface="Arimo"/>
                <a:ea typeface="Arimo"/>
                <a:cs typeface="Arimo"/>
                <a:sym typeface="Arimo"/>
              </a:rPr>
              <a:t>KSC LC 39A: Launches concentrated in lower to mid-range payload masses with relatively consistent performance</a:t>
            </a:r>
          </a:p>
          <a:p>
            <a:pPr algn="l">
              <a:lnSpc>
                <a:spcPts val="2650"/>
              </a:lnSpc>
            </a:pPr>
          </a:p>
          <a:p>
            <a:pPr algn="l" marL="444212" indent="-222106" lvl="1">
              <a:lnSpc>
                <a:spcPts val="2650"/>
              </a:lnSpc>
              <a:buFont typeface="Arial"/>
              <a:buChar char="•"/>
            </a:pPr>
            <a:r>
              <a:rPr lang="en-US" sz="2454">
                <a:solidFill>
                  <a:srgbClr val="000000"/>
                </a:solidFill>
                <a:latin typeface="Arimo"/>
                <a:ea typeface="Arimo"/>
                <a:cs typeface="Arimo"/>
                <a:sym typeface="Arimo"/>
              </a:rPr>
              <a:t>VAFB SLC 4E: Limited launches with lighter payloads, showing sporadic success patterns</a:t>
            </a:r>
          </a:p>
          <a:p>
            <a:pPr algn="l">
              <a:lnSpc>
                <a:spcPts val="2650"/>
              </a:lnSpc>
            </a:pPr>
          </a:p>
          <a:p>
            <a:pPr algn="l">
              <a:lnSpc>
                <a:spcPts val="2650"/>
              </a:lnSpc>
            </a:pPr>
            <a:r>
              <a:rPr lang="en-US" sz="2454">
                <a:solidFill>
                  <a:srgbClr val="000000"/>
                </a:solidFill>
                <a:latin typeface="Arimo"/>
                <a:ea typeface="Arimo"/>
                <a:cs typeface="Arimo"/>
                <a:sym typeface="Arimo"/>
              </a:rPr>
              <a:t>Analysis Insights:</a:t>
            </a:r>
          </a:p>
          <a:p>
            <a:pPr algn="l" marL="444212" indent="-222106" lvl="1">
              <a:lnSpc>
                <a:spcPts val="2650"/>
              </a:lnSpc>
              <a:buFont typeface="Arial"/>
              <a:buChar char="•"/>
            </a:pPr>
            <a:r>
              <a:rPr lang="en-US" sz="2454">
                <a:solidFill>
                  <a:srgbClr val="000000"/>
                </a:solidFill>
                <a:latin typeface="Arimo"/>
                <a:ea typeface="Arimo"/>
                <a:cs typeface="Arimo"/>
                <a:sym typeface="Arimo"/>
              </a:rPr>
              <a:t>The visualization reveals that heavier payloads (above 10,000 kg) appear to correlate with certain launch sites and success patterns. CCAFS SLC 40 demonstrates the most operational flexibility, handling both light and heavy payloads, while other sites show more specialized payload ranges. This data helps identify optimal launch site selection based on mission payload requirements and expected success rates.</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Payload vs. Launch Site</a:t>
              </a:r>
            </a:p>
          </p:txBody>
        </p:sp>
      </p:grpSp>
      <p:grpSp>
        <p:nvGrpSpPr>
          <p:cNvPr name="Group 10" id="10"/>
          <p:cNvGrpSpPr>
            <a:grpSpLocks noChangeAspect="true"/>
          </p:cNvGrpSpPr>
          <p:nvPr/>
        </p:nvGrpSpPr>
        <p:grpSpPr>
          <a:xfrm rot="0">
            <a:off x="8774852" y="2769876"/>
            <a:ext cx="9389548" cy="5130156"/>
            <a:chOff x="0" y="0"/>
            <a:chExt cx="12519398" cy="6840208"/>
          </a:xfrm>
        </p:grpSpPr>
        <p:sp>
          <p:nvSpPr>
            <p:cNvPr name="Freeform 11" id="11"/>
            <p:cNvSpPr/>
            <p:nvPr/>
          </p:nvSpPr>
          <p:spPr>
            <a:xfrm flipH="false" flipV="false" rot="0">
              <a:off x="0" y="0"/>
              <a:ext cx="12519406" cy="6840220"/>
            </a:xfrm>
            <a:custGeom>
              <a:avLst/>
              <a:gdLst/>
              <a:ahLst/>
              <a:cxnLst/>
              <a:rect r="r" b="b" t="t" l="l"/>
              <a:pathLst>
                <a:path h="6840220" w="12519406">
                  <a:moveTo>
                    <a:pt x="0" y="0"/>
                  </a:moveTo>
                  <a:lnTo>
                    <a:pt x="12519406" y="0"/>
                  </a:lnTo>
                  <a:lnTo>
                    <a:pt x="12519406" y="6840220"/>
                  </a:lnTo>
                  <a:lnTo>
                    <a:pt x="0" y="6840220"/>
                  </a:lnTo>
                  <a:lnTo>
                    <a:pt x="0" y="0"/>
                  </a:lnTo>
                  <a:close/>
                </a:path>
              </a:pathLst>
            </a:custGeom>
            <a:blipFill>
              <a:blip r:embed="rId3"/>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a:t>
              </a:r>
            </a:p>
          </p:txBody>
        </p:sp>
      </p:grpSp>
      <p:sp>
        <p:nvSpPr>
          <p:cNvPr name="TextBox 6" id="6"/>
          <p:cNvSpPr txBox="true"/>
          <p:nvPr/>
        </p:nvSpPr>
        <p:spPr>
          <a:xfrm rot="0">
            <a:off x="1529486" y="3187005"/>
            <a:ext cx="7567749" cy="4918371"/>
          </a:xfrm>
          <a:prstGeom prst="rect">
            <a:avLst/>
          </a:prstGeom>
        </p:spPr>
        <p:txBody>
          <a:bodyPr anchor="t" rtlCol="false" tIns="0" lIns="0" bIns="0" rIns="0">
            <a:spAutoFit/>
          </a:bodyPr>
          <a:lstStyle/>
          <a:p>
            <a:pPr algn="l" marL="597217" indent="-298609" lvl="1">
              <a:lnSpc>
                <a:spcPts val="3960"/>
              </a:lnSpc>
              <a:buFont typeface="Arial"/>
              <a:buChar char="•"/>
            </a:pPr>
            <a:r>
              <a:rPr lang="en-US" sz="3300">
                <a:solidFill>
                  <a:srgbClr val="292929"/>
                </a:solidFill>
                <a:latin typeface="Arimo"/>
                <a:ea typeface="Arimo"/>
                <a:cs typeface="Arimo"/>
                <a:sym typeface="Arimo"/>
              </a:rPr>
              <a:t>Executive Summary</a:t>
            </a:r>
          </a:p>
          <a:p>
            <a:pPr algn="l" marL="597217" indent="-298609" lvl="1">
              <a:lnSpc>
                <a:spcPts val="3960"/>
              </a:lnSpc>
              <a:buFont typeface="Arial"/>
              <a:buChar char="•"/>
            </a:pPr>
            <a:r>
              <a:rPr lang="en-US" sz="3300">
                <a:solidFill>
                  <a:srgbClr val="292929"/>
                </a:solidFill>
                <a:latin typeface="Arimo"/>
                <a:ea typeface="Arimo"/>
                <a:cs typeface="Arimo"/>
                <a:sym typeface="Arimo"/>
              </a:rPr>
              <a:t>Introduction</a:t>
            </a:r>
          </a:p>
          <a:p>
            <a:pPr algn="l" marL="597217" indent="-298609" lvl="1">
              <a:lnSpc>
                <a:spcPts val="3960"/>
              </a:lnSpc>
              <a:buFont typeface="Arial"/>
              <a:buChar char="•"/>
            </a:pPr>
            <a:r>
              <a:rPr lang="en-US" sz="3300">
                <a:solidFill>
                  <a:srgbClr val="292929"/>
                </a:solidFill>
                <a:latin typeface="Arimo"/>
                <a:ea typeface="Arimo"/>
                <a:cs typeface="Arimo"/>
                <a:sym typeface="Arimo"/>
              </a:rPr>
              <a:t>Methodology</a:t>
            </a:r>
          </a:p>
          <a:p>
            <a:pPr algn="l" marL="597217" indent="-298609" lvl="1">
              <a:lnSpc>
                <a:spcPts val="3960"/>
              </a:lnSpc>
              <a:buFont typeface="Arial"/>
              <a:buChar char="•"/>
            </a:pPr>
            <a:r>
              <a:rPr lang="en-US" sz="3300">
                <a:solidFill>
                  <a:srgbClr val="292929"/>
                </a:solidFill>
                <a:latin typeface="Arimo"/>
                <a:ea typeface="Arimo"/>
                <a:cs typeface="Arimo"/>
                <a:sym typeface="Arimo"/>
              </a:rPr>
              <a:t>Results</a:t>
            </a:r>
          </a:p>
          <a:p>
            <a:pPr algn="l" marL="597217" indent="-298609" lvl="1">
              <a:lnSpc>
                <a:spcPts val="3960"/>
              </a:lnSpc>
              <a:buFont typeface="Arial"/>
              <a:buChar char="•"/>
            </a:pPr>
            <a:r>
              <a:rPr lang="en-US" sz="3300">
                <a:solidFill>
                  <a:srgbClr val="292929"/>
                </a:solidFill>
                <a:latin typeface="Arimo"/>
                <a:ea typeface="Arimo"/>
                <a:cs typeface="Arimo"/>
                <a:sym typeface="Arimo"/>
              </a:rPr>
              <a:t>Conclusion</a:t>
            </a:r>
          </a:p>
          <a:p>
            <a:pPr algn="l" marL="597217" indent="-298609" lvl="1">
              <a:lnSpc>
                <a:spcPts val="3960"/>
              </a:lnSpc>
              <a:buFont typeface="Arial"/>
              <a:buChar char="•"/>
            </a:pPr>
            <a:r>
              <a:rPr lang="en-US" sz="3300">
                <a:solidFill>
                  <a:srgbClr val="292929"/>
                </a:solidFill>
                <a:latin typeface="Arimo"/>
                <a:ea typeface="Arimo"/>
                <a:cs typeface="Arimo"/>
                <a:sym typeface="Arimo"/>
              </a:rPr>
              <a:t>Appendix</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Outline</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20</a:t>
              </a:r>
            </a:p>
          </p:txBody>
        </p:sp>
      </p:grpSp>
      <p:sp>
        <p:nvSpPr>
          <p:cNvPr name="TextBox 6" id="6"/>
          <p:cNvSpPr txBox="true"/>
          <p:nvPr/>
        </p:nvSpPr>
        <p:spPr>
          <a:xfrm rot="0">
            <a:off x="1246455" y="2340053"/>
            <a:ext cx="9013802" cy="6546723"/>
          </a:xfrm>
          <a:prstGeom prst="rect">
            <a:avLst/>
          </a:prstGeom>
        </p:spPr>
        <p:txBody>
          <a:bodyPr anchor="t" rtlCol="false" tIns="0" lIns="0" bIns="0" rIns="0">
            <a:spAutoFit/>
          </a:bodyPr>
          <a:lstStyle/>
          <a:p>
            <a:pPr algn="l" marL="488632" indent="-244316" lvl="1">
              <a:lnSpc>
                <a:spcPts val="2916"/>
              </a:lnSpc>
              <a:buFont typeface="Arial"/>
              <a:buChar char="•"/>
            </a:pPr>
            <a:r>
              <a:rPr lang="en-US" sz="2700">
                <a:solidFill>
                  <a:srgbClr val="000000"/>
                </a:solidFill>
                <a:latin typeface="Arimo"/>
                <a:ea typeface="Arimo"/>
                <a:cs typeface="Arimo"/>
                <a:sym typeface="Arimo"/>
              </a:rPr>
              <a:t>This bar chart shows booster landing success rates for different orbital destinations. Each bar represents the success rate (0-1.0 scale) for missions targeting specific orbits like LEO (Low Earth Orbit), ISS, GTO (Geostationary Transfer Orbit), etc.</a:t>
            </a:r>
          </a:p>
          <a:p>
            <a:pPr algn="l">
              <a:lnSpc>
                <a:spcPts val="2916"/>
              </a:lnSpc>
            </a:pPr>
          </a:p>
          <a:p>
            <a:pPr algn="l">
              <a:lnSpc>
                <a:spcPts val="2916"/>
              </a:lnSpc>
            </a:pPr>
            <a:r>
              <a:rPr lang="en-US" sz="2700">
                <a:solidFill>
                  <a:srgbClr val="000000"/>
                </a:solidFill>
                <a:latin typeface="Arimo"/>
                <a:ea typeface="Arimo"/>
                <a:cs typeface="Arimo"/>
                <a:sym typeface="Arimo"/>
              </a:rPr>
              <a:t>Key Insights:</a:t>
            </a:r>
          </a:p>
          <a:p>
            <a:pPr algn="l" marL="488632" indent="-244316" lvl="1">
              <a:lnSpc>
                <a:spcPts val="2916"/>
              </a:lnSpc>
              <a:buFont typeface="Arial"/>
              <a:buChar char="•"/>
            </a:pPr>
            <a:r>
              <a:rPr lang="en-US" sz="2700">
                <a:solidFill>
                  <a:srgbClr val="000000"/>
                </a:solidFill>
                <a:latin typeface="Arimo"/>
                <a:ea typeface="Arimo"/>
                <a:cs typeface="Arimo"/>
                <a:sym typeface="Arimo"/>
              </a:rPr>
              <a:t>SSO, HEO, MEO show near-perfect success rates (~1.0)</a:t>
            </a:r>
          </a:p>
          <a:p>
            <a:pPr algn="l" marL="488632" indent="-244316" lvl="1">
              <a:lnSpc>
                <a:spcPts val="2916"/>
              </a:lnSpc>
              <a:buFont typeface="Arial"/>
              <a:buChar char="•"/>
            </a:pPr>
            <a:r>
              <a:rPr lang="en-US" sz="2700">
                <a:solidFill>
                  <a:srgbClr val="000000"/>
                </a:solidFill>
                <a:latin typeface="Arimo"/>
                <a:ea typeface="Arimo"/>
                <a:cs typeface="Arimo"/>
                <a:sym typeface="Arimo"/>
              </a:rPr>
              <a:t>LEO and ISS missions have moderate success rates (~0.7)</a:t>
            </a:r>
          </a:p>
          <a:p>
            <a:pPr algn="l" marL="488632" indent="-244316" lvl="1">
              <a:lnSpc>
                <a:spcPts val="2916"/>
              </a:lnSpc>
              <a:buFont typeface="Arial"/>
              <a:buChar char="•"/>
            </a:pPr>
            <a:r>
              <a:rPr lang="en-US" sz="2700">
                <a:solidFill>
                  <a:srgbClr val="000000"/>
                </a:solidFill>
                <a:latin typeface="Arimo"/>
                <a:ea typeface="Arimo"/>
                <a:cs typeface="Arimo"/>
                <a:sym typeface="Arimo"/>
              </a:rPr>
              <a:t>GEO missions show the highest success rate</a:t>
            </a:r>
          </a:p>
          <a:p>
            <a:pPr algn="l" marL="488632" indent="-244316" lvl="1">
              <a:lnSpc>
                <a:spcPts val="2916"/>
              </a:lnSpc>
              <a:buFont typeface="Arial"/>
              <a:buChar char="•"/>
            </a:pPr>
            <a:r>
              <a:rPr lang="en-US" sz="2700">
                <a:solidFill>
                  <a:srgbClr val="000000"/>
                </a:solidFill>
                <a:latin typeface="Arimo"/>
                <a:ea typeface="Arimo"/>
                <a:cs typeface="Arimo"/>
                <a:sym typeface="Arimo"/>
              </a:rPr>
              <a:t>Error bars indicate variability in performance for each orbit type</a:t>
            </a:r>
          </a:p>
          <a:p>
            <a:pPr algn="l" marL="488632" indent="-244316" lvl="1">
              <a:lnSpc>
                <a:spcPts val="2916"/>
              </a:lnSpc>
              <a:buFont typeface="Arial"/>
              <a:buChar char="•"/>
            </a:pPr>
            <a:r>
              <a:rPr lang="en-US" sz="2700">
                <a:solidFill>
                  <a:srgbClr val="000000"/>
                </a:solidFill>
                <a:latin typeface="Arimo"/>
                <a:ea typeface="Arimo"/>
                <a:cs typeface="Arimo"/>
                <a:sym typeface="Arimo"/>
              </a:rPr>
              <a:t>The chart reveals that orbital destination significantly impacts landing success, likely due to varying fuel requirements and mission complexity for different orbital trajectories.</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Success Rate vs. Orbit Type</a:t>
              </a:r>
            </a:p>
          </p:txBody>
        </p:sp>
      </p:grpSp>
      <p:grpSp>
        <p:nvGrpSpPr>
          <p:cNvPr name="Group 10" id="10"/>
          <p:cNvGrpSpPr>
            <a:grpSpLocks noChangeAspect="true"/>
          </p:cNvGrpSpPr>
          <p:nvPr/>
        </p:nvGrpSpPr>
        <p:grpSpPr>
          <a:xfrm rot="0">
            <a:off x="10801736" y="2987572"/>
            <a:ext cx="6948058" cy="5423184"/>
            <a:chOff x="0" y="0"/>
            <a:chExt cx="9264078" cy="7230912"/>
          </a:xfrm>
        </p:grpSpPr>
        <p:sp>
          <p:nvSpPr>
            <p:cNvPr name="Freeform 11" id="11"/>
            <p:cNvSpPr/>
            <p:nvPr/>
          </p:nvSpPr>
          <p:spPr>
            <a:xfrm flipH="false" flipV="false" rot="0">
              <a:off x="0" y="0"/>
              <a:ext cx="9264015" cy="7230872"/>
            </a:xfrm>
            <a:custGeom>
              <a:avLst/>
              <a:gdLst/>
              <a:ahLst/>
              <a:cxnLst/>
              <a:rect r="r" b="b" t="t" l="l"/>
              <a:pathLst>
                <a:path h="7230872" w="9264015">
                  <a:moveTo>
                    <a:pt x="0" y="0"/>
                  </a:moveTo>
                  <a:lnTo>
                    <a:pt x="9264015" y="0"/>
                  </a:lnTo>
                  <a:lnTo>
                    <a:pt x="9264015" y="7230872"/>
                  </a:lnTo>
                  <a:lnTo>
                    <a:pt x="0" y="7230872"/>
                  </a:lnTo>
                  <a:lnTo>
                    <a:pt x="0" y="0"/>
                  </a:lnTo>
                  <a:close/>
                </a:path>
              </a:pathLst>
            </a:custGeom>
            <a:blipFill>
              <a:blip r:embed="rId3"/>
              <a:stretch>
                <a:fillRect l="0" t="0" r="-13768"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21</a:t>
              </a:r>
            </a:p>
          </p:txBody>
        </p:sp>
      </p:grpSp>
      <p:sp>
        <p:nvSpPr>
          <p:cNvPr name="TextBox 6" id="6"/>
          <p:cNvSpPr txBox="true"/>
          <p:nvPr/>
        </p:nvSpPr>
        <p:spPr>
          <a:xfrm rot="0">
            <a:off x="819450" y="2345831"/>
            <a:ext cx="8108606" cy="7507482"/>
          </a:xfrm>
          <a:prstGeom prst="rect">
            <a:avLst/>
          </a:prstGeom>
        </p:spPr>
        <p:txBody>
          <a:bodyPr anchor="t" rtlCol="false" tIns="0" lIns="0" bIns="0" rIns="0">
            <a:spAutoFit/>
          </a:bodyPr>
          <a:lstStyle/>
          <a:p>
            <a:pPr algn="l">
              <a:lnSpc>
                <a:spcPts val="2871"/>
              </a:lnSpc>
            </a:pPr>
            <a:r>
              <a:rPr lang="en-US" sz="2659">
                <a:solidFill>
                  <a:srgbClr val="000000"/>
                </a:solidFill>
                <a:latin typeface="Arimo"/>
                <a:ea typeface="Arimo"/>
                <a:cs typeface="Arimo"/>
                <a:sym typeface="Arimo"/>
              </a:rPr>
              <a:t>This scatter plot shows SpaceX launch outcomes across flight numbers (mission sequence) categorized by orbit type (LEO, ISS, PO, GTO, etc.). Blue dots represent Class 0 (one outcome type) and orange dots represent Class 1 (another outcome type).</a:t>
            </a:r>
          </a:p>
          <a:p>
            <a:pPr algn="l">
              <a:lnSpc>
                <a:spcPts val="2871"/>
              </a:lnSpc>
            </a:pPr>
          </a:p>
          <a:p>
            <a:pPr algn="l">
              <a:lnSpc>
                <a:spcPts val="2871"/>
              </a:lnSpc>
            </a:pPr>
            <a:r>
              <a:rPr lang="en-US" sz="2659">
                <a:solidFill>
                  <a:srgbClr val="000000"/>
                </a:solidFill>
                <a:latin typeface="Arimo"/>
                <a:ea typeface="Arimo"/>
                <a:cs typeface="Arimo"/>
                <a:sym typeface="Arimo"/>
              </a:rPr>
              <a:t>Key Observations:</a:t>
            </a:r>
          </a:p>
          <a:p>
            <a:pPr algn="l" marL="481243" indent="-240622" lvl="1">
              <a:lnSpc>
                <a:spcPts val="2871"/>
              </a:lnSpc>
              <a:buFont typeface="Arial"/>
              <a:buChar char="•"/>
            </a:pPr>
            <a:r>
              <a:rPr lang="en-US" sz="2659">
                <a:solidFill>
                  <a:srgbClr val="000000"/>
                </a:solidFill>
                <a:latin typeface="Arimo"/>
                <a:ea typeface="Arimo"/>
                <a:cs typeface="Arimo"/>
                <a:sym typeface="Arimo"/>
              </a:rPr>
              <a:t>LEO missions dominate early flight numbers with mixed success patterns</a:t>
            </a:r>
          </a:p>
          <a:p>
            <a:pPr algn="l" marL="481243" indent="-240622" lvl="1">
              <a:lnSpc>
                <a:spcPts val="2871"/>
              </a:lnSpc>
              <a:buFont typeface="Arial"/>
              <a:buChar char="•"/>
            </a:pPr>
            <a:r>
              <a:rPr lang="en-US" sz="2659">
                <a:solidFill>
                  <a:srgbClr val="000000"/>
                </a:solidFill>
                <a:latin typeface="Arimo"/>
                <a:ea typeface="Arimo"/>
                <a:cs typeface="Arimo"/>
                <a:sym typeface="Arimo"/>
              </a:rPr>
              <a:t>ISS missions cluster in mid-range flight numbers showing consistent performance</a:t>
            </a:r>
          </a:p>
          <a:p>
            <a:pPr algn="l" marL="481243" indent="-240622" lvl="1">
              <a:lnSpc>
                <a:spcPts val="2871"/>
              </a:lnSpc>
              <a:buFont typeface="Arial"/>
              <a:buChar char="•"/>
            </a:pPr>
            <a:r>
              <a:rPr lang="en-US" sz="2659">
                <a:solidFill>
                  <a:srgbClr val="000000"/>
                </a:solidFill>
                <a:latin typeface="Arimo"/>
                <a:ea typeface="Arimo"/>
                <a:cs typeface="Arimo"/>
                <a:sym typeface="Arimo"/>
              </a:rPr>
              <a:t>GTO missions appear throughout the timeline with varying outcomes</a:t>
            </a:r>
          </a:p>
          <a:p>
            <a:pPr algn="l" marL="481243" indent="-240622" lvl="1">
              <a:lnSpc>
                <a:spcPts val="2871"/>
              </a:lnSpc>
              <a:buFont typeface="Arial"/>
              <a:buChar char="•"/>
            </a:pPr>
            <a:r>
              <a:rPr lang="en-US" sz="2659">
                <a:solidFill>
                  <a:srgbClr val="000000"/>
                </a:solidFill>
                <a:latin typeface="Arimo"/>
                <a:ea typeface="Arimo"/>
                <a:cs typeface="Arimo"/>
                <a:sym typeface="Arimo"/>
              </a:rPr>
              <a:t>Later flight numbers show more diverse orbit types, indicating SpaceX's expanding mission capabilities</a:t>
            </a:r>
          </a:p>
          <a:p>
            <a:pPr algn="l" marL="481243" indent="-240622" lvl="1">
              <a:lnSpc>
                <a:spcPts val="2871"/>
              </a:lnSpc>
            </a:pPr>
            <a:r>
              <a:rPr lang="en-US" sz="2659">
                <a:solidFill>
                  <a:srgbClr val="000000"/>
                </a:solidFill>
                <a:latin typeface="Arimo"/>
                <a:ea typeface="Arimo"/>
                <a:cs typeface="Arimo"/>
                <a:sym typeface="Arimo"/>
              </a:rPr>
              <a:t>The visualization demonstrates how SpaceX's mission portfolio diversified over time while revealing orbit-specific success patterns across their launch history.</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Flight Number vs. Orbit Type</a:t>
              </a:r>
            </a:p>
          </p:txBody>
        </p:sp>
      </p:grpSp>
      <p:grpSp>
        <p:nvGrpSpPr>
          <p:cNvPr name="Group 10" id="10"/>
          <p:cNvGrpSpPr>
            <a:grpSpLocks noChangeAspect="true"/>
          </p:cNvGrpSpPr>
          <p:nvPr/>
        </p:nvGrpSpPr>
        <p:grpSpPr>
          <a:xfrm rot="0">
            <a:off x="9471015" y="2866533"/>
            <a:ext cx="8587775" cy="4923120"/>
            <a:chOff x="0" y="0"/>
            <a:chExt cx="11450366" cy="6564160"/>
          </a:xfrm>
        </p:grpSpPr>
        <p:sp>
          <p:nvSpPr>
            <p:cNvPr name="Freeform 11" id="11"/>
            <p:cNvSpPr/>
            <p:nvPr/>
          </p:nvSpPr>
          <p:spPr>
            <a:xfrm flipH="false" flipV="false" rot="0">
              <a:off x="0" y="0"/>
              <a:ext cx="11450320" cy="6564122"/>
            </a:xfrm>
            <a:custGeom>
              <a:avLst/>
              <a:gdLst/>
              <a:ahLst/>
              <a:cxnLst/>
              <a:rect r="r" b="b" t="t" l="l"/>
              <a:pathLst>
                <a:path h="6564122" w="11450320">
                  <a:moveTo>
                    <a:pt x="0" y="0"/>
                  </a:moveTo>
                  <a:lnTo>
                    <a:pt x="11450320" y="0"/>
                  </a:lnTo>
                  <a:lnTo>
                    <a:pt x="11450320" y="6564122"/>
                  </a:lnTo>
                  <a:lnTo>
                    <a:pt x="0" y="6564122"/>
                  </a:lnTo>
                  <a:lnTo>
                    <a:pt x="0" y="0"/>
                  </a:lnTo>
                  <a:close/>
                </a:path>
              </a:pathLst>
            </a:custGeom>
            <a:blipFill>
              <a:blip r:embed="rId3"/>
              <a:stretch>
                <a:fillRect l="0" t="0" r="0" b="0"/>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22</a:t>
              </a:r>
            </a:p>
          </p:txBody>
        </p:sp>
      </p:grpSp>
      <p:sp>
        <p:nvSpPr>
          <p:cNvPr name="TextBox 6" id="6"/>
          <p:cNvSpPr txBox="true"/>
          <p:nvPr/>
        </p:nvSpPr>
        <p:spPr>
          <a:xfrm rot="0">
            <a:off x="728871" y="2157933"/>
            <a:ext cx="8382324" cy="5616417"/>
          </a:xfrm>
          <a:prstGeom prst="rect">
            <a:avLst/>
          </a:prstGeom>
        </p:spPr>
        <p:txBody>
          <a:bodyPr anchor="t" rtlCol="false" tIns="0" lIns="0" bIns="0" rIns="0">
            <a:spAutoFit/>
          </a:bodyPr>
          <a:lstStyle/>
          <a:p>
            <a:pPr algn="l">
              <a:lnSpc>
                <a:spcPts val="2916"/>
              </a:lnSpc>
            </a:pPr>
            <a:r>
              <a:rPr lang="en-US" sz="2700">
                <a:solidFill>
                  <a:srgbClr val="000000"/>
                </a:solidFill>
                <a:latin typeface="Arimo"/>
                <a:ea typeface="Arimo"/>
                <a:cs typeface="Arimo"/>
                <a:sym typeface="Arimo"/>
              </a:rPr>
              <a:t>This scatter plot displays the relationship between Payload Mass (kg) and Orbit Type for SpaceX missions, with color coding showing landing outcomes (blue for Class 0, orange for Class 1).</a:t>
            </a:r>
          </a:p>
          <a:p>
            <a:pPr algn="l">
              <a:lnSpc>
                <a:spcPts val="2916"/>
              </a:lnSpc>
            </a:pPr>
            <a:r>
              <a:rPr lang="en-US" sz="2700">
                <a:solidFill>
                  <a:srgbClr val="000000"/>
                </a:solidFill>
                <a:latin typeface="Arimo"/>
                <a:ea typeface="Arimo"/>
                <a:cs typeface="Arimo"/>
                <a:sym typeface="Arimo"/>
              </a:rPr>
              <a:t>Key Observations:</a:t>
            </a:r>
          </a:p>
          <a:p>
            <a:pPr algn="l" marL="488632" indent="-244316" lvl="1">
              <a:lnSpc>
                <a:spcPts val="2916"/>
              </a:lnSpc>
              <a:buFont typeface="Arial"/>
              <a:buChar char="•"/>
            </a:pPr>
            <a:r>
              <a:rPr lang="en-US" sz="2700">
                <a:solidFill>
                  <a:srgbClr val="000000"/>
                </a:solidFill>
                <a:latin typeface="Arimo"/>
                <a:ea typeface="Arimo"/>
                <a:cs typeface="Arimo"/>
                <a:sym typeface="Arimo"/>
              </a:rPr>
              <a:t>GTO missions handle the heaviest payloads (up to ~15,000 kg) with mixed success rates</a:t>
            </a:r>
          </a:p>
          <a:p>
            <a:pPr algn="l" marL="488632" indent="-244316" lvl="1">
              <a:lnSpc>
                <a:spcPts val="2916"/>
              </a:lnSpc>
              <a:buFont typeface="Arial"/>
              <a:buChar char="•"/>
            </a:pPr>
            <a:r>
              <a:rPr lang="en-US" sz="2700">
                <a:solidFill>
                  <a:srgbClr val="000000"/>
                </a:solidFill>
                <a:latin typeface="Arimo"/>
                <a:ea typeface="Arimo"/>
                <a:cs typeface="Arimo"/>
                <a:sym typeface="Arimo"/>
              </a:rPr>
              <a:t>LEO missions show the widest payload range distribution with varied outcomes</a:t>
            </a:r>
          </a:p>
          <a:p>
            <a:pPr algn="l" marL="488632" indent="-244316" lvl="1">
              <a:lnSpc>
                <a:spcPts val="2916"/>
              </a:lnSpc>
              <a:buFont typeface="Arial"/>
              <a:buChar char="•"/>
            </a:pPr>
            <a:r>
              <a:rPr lang="en-US" sz="2700">
                <a:solidFill>
                  <a:srgbClr val="000000"/>
                </a:solidFill>
                <a:latin typeface="Arimo"/>
                <a:ea typeface="Arimo"/>
                <a:cs typeface="Arimo"/>
                <a:sym typeface="Arimo"/>
              </a:rPr>
              <a:t>ISS missions cluster around lighter payloads (~2,000-6,000 kg) with consistent performance</a:t>
            </a:r>
          </a:p>
          <a:p>
            <a:pPr algn="l" marL="488632" indent="-244316" lvl="1">
              <a:lnSpc>
                <a:spcPts val="2916"/>
              </a:lnSpc>
              <a:buFont typeface="Arial"/>
              <a:buChar char="•"/>
            </a:pPr>
            <a:r>
              <a:rPr lang="en-US" sz="2700">
                <a:solidFill>
                  <a:srgbClr val="000000"/>
                </a:solidFill>
                <a:latin typeface="Arimo"/>
                <a:ea typeface="Arimo"/>
                <a:cs typeface="Arimo"/>
                <a:sym typeface="Arimo"/>
              </a:rPr>
              <a:t>SSO, PO, ES-L1 missions handle lighter payloads with generally good success rates</a:t>
            </a:r>
          </a:p>
          <a:p>
            <a:pPr algn="l" marL="488632" indent="-244316" lvl="1">
              <a:lnSpc>
                <a:spcPts val="2916"/>
              </a:lnSpc>
            </a:pPr>
            <a:r>
              <a:rPr lang="en-US" sz="2700">
                <a:solidFill>
                  <a:srgbClr val="000000"/>
                </a:solidFill>
                <a:latin typeface="Arimo"/>
                <a:ea typeface="Arimo"/>
                <a:cs typeface="Arimo"/>
                <a:sym typeface="Arimo"/>
              </a:rPr>
              <a:t>The chart reveals that heavier payloads and certain orbit types (like GTO) present greater challenges for successful booster recovery, likely due to increased fuel consumption requirements.</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Payload vs. Orbit Type</a:t>
              </a:r>
            </a:p>
          </p:txBody>
        </p:sp>
      </p:grpSp>
      <p:grpSp>
        <p:nvGrpSpPr>
          <p:cNvPr name="Group 10" id="10"/>
          <p:cNvGrpSpPr>
            <a:grpSpLocks noChangeAspect="true"/>
          </p:cNvGrpSpPr>
          <p:nvPr/>
        </p:nvGrpSpPr>
        <p:grpSpPr>
          <a:xfrm rot="0">
            <a:off x="9402676" y="3086100"/>
            <a:ext cx="8565204" cy="4910181"/>
            <a:chOff x="0" y="0"/>
            <a:chExt cx="11420272" cy="6546908"/>
          </a:xfrm>
        </p:grpSpPr>
        <p:sp>
          <p:nvSpPr>
            <p:cNvPr name="Freeform 11" id="11"/>
            <p:cNvSpPr/>
            <p:nvPr/>
          </p:nvSpPr>
          <p:spPr>
            <a:xfrm flipH="false" flipV="false" rot="0">
              <a:off x="0" y="0"/>
              <a:ext cx="11420221" cy="6546850"/>
            </a:xfrm>
            <a:custGeom>
              <a:avLst/>
              <a:gdLst/>
              <a:ahLst/>
              <a:cxnLst/>
              <a:rect r="r" b="b" t="t" l="l"/>
              <a:pathLst>
                <a:path h="6546850" w="11420221">
                  <a:moveTo>
                    <a:pt x="0" y="0"/>
                  </a:moveTo>
                  <a:lnTo>
                    <a:pt x="11420221" y="0"/>
                  </a:lnTo>
                  <a:lnTo>
                    <a:pt x="11420221" y="6546850"/>
                  </a:lnTo>
                  <a:lnTo>
                    <a:pt x="0" y="6546850"/>
                  </a:lnTo>
                  <a:lnTo>
                    <a:pt x="0" y="0"/>
                  </a:lnTo>
                  <a:close/>
                </a:path>
              </a:pathLst>
            </a:custGeom>
            <a:blipFill>
              <a:blip r:embed="rId3"/>
              <a:stretch>
                <a:fillRect l="0" t="0" r="0" b="0"/>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23</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Launch Success Yearly Trend</a:t>
              </a:r>
            </a:p>
          </p:txBody>
        </p:sp>
      </p:grpSp>
      <p:grpSp>
        <p:nvGrpSpPr>
          <p:cNvPr name="Group 9" id="9"/>
          <p:cNvGrpSpPr>
            <a:grpSpLocks noChangeAspect="true"/>
          </p:cNvGrpSpPr>
          <p:nvPr/>
        </p:nvGrpSpPr>
        <p:grpSpPr>
          <a:xfrm rot="0">
            <a:off x="9743184" y="3476964"/>
            <a:ext cx="8281308" cy="4972724"/>
            <a:chOff x="0" y="0"/>
            <a:chExt cx="11041744" cy="6630298"/>
          </a:xfrm>
        </p:grpSpPr>
        <p:sp>
          <p:nvSpPr>
            <p:cNvPr name="Freeform 10" id="10"/>
            <p:cNvSpPr/>
            <p:nvPr/>
          </p:nvSpPr>
          <p:spPr>
            <a:xfrm flipH="false" flipV="false" rot="0">
              <a:off x="0" y="0"/>
              <a:ext cx="11041761" cy="6630289"/>
            </a:xfrm>
            <a:custGeom>
              <a:avLst/>
              <a:gdLst/>
              <a:ahLst/>
              <a:cxnLst/>
              <a:rect r="r" b="b" t="t" l="l"/>
              <a:pathLst>
                <a:path h="6630289" w="11041761">
                  <a:moveTo>
                    <a:pt x="0" y="0"/>
                  </a:moveTo>
                  <a:lnTo>
                    <a:pt x="11041761" y="0"/>
                  </a:lnTo>
                  <a:lnTo>
                    <a:pt x="11041761" y="6630289"/>
                  </a:lnTo>
                  <a:lnTo>
                    <a:pt x="0" y="6630289"/>
                  </a:lnTo>
                  <a:lnTo>
                    <a:pt x="0" y="0"/>
                  </a:lnTo>
                  <a:close/>
                </a:path>
              </a:pathLst>
            </a:custGeom>
            <a:blipFill>
              <a:blip r:embed="rId3"/>
              <a:stretch>
                <a:fillRect l="0" t="0" r="0" b="0"/>
              </a:stretch>
            </a:blipFill>
          </p:spPr>
        </p:sp>
      </p:grpSp>
      <p:grpSp>
        <p:nvGrpSpPr>
          <p:cNvPr name="Group 11" id="11"/>
          <p:cNvGrpSpPr/>
          <p:nvPr/>
        </p:nvGrpSpPr>
        <p:grpSpPr>
          <a:xfrm rot="0">
            <a:off x="599938" y="2217782"/>
            <a:ext cx="8738156" cy="8309967"/>
            <a:chOff x="0" y="0"/>
            <a:chExt cx="11650874" cy="11079956"/>
          </a:xfrm>
        </p:grpSpPr>
        <p:sp>
          <p:nvSpPr>
            <p:cNvPr name="Freeform 12" id="12"/>
            <p:cNvSpPr/>
            <p:nvPr/>
          </p:nvSpPr>
          <p:spPr>
            <a:xfrm flipH="false" flipV="false" rot="0">
              <a:off x="0" y="0"/>
              <a:ext cx="11650874" cy="11079956"/>
            </a:xfrm>
            <a:custGeom>
              <a:avLst/>
              <a:gdLst/>
              <a:ahLst/>
              <a:cxnLst/>
              <a:rect r="r" b="b" t="t" l="l"/>
              <a:pathLst>
                <a:path h="11079956" w="11650874">
                  <a:moveTo>
                    <a:pt x="0" y="0"/>
                  </a:moveTo>
                  <a:lnTo>
                    <a:pt x="11650874" y="0"/>
                  </a:lnTo>
                  <a:lnTo>
                    <a:pt x="11650874" y="11079956"/>
                  </a:lnTo>
                  <a:lnTo>
                    <a:pt x="0" y="11079956"/>
                  </a:lnTo>
                  <a:close/>
                </a:path>
              </a:pathLst>
            </a:custGeom>
            <a:solidFill>
              <a:srgbClr val="000000">
                <a:alpha val="0"/>
              </a:srgbClr>
            </a:solidFill>
          </p:spPr>
        </p:sp>
        <p:sp>
          <p:nvSpPr>
            <p:cNvPr name="TextBox 13" id="13"/>
            <p:cNvSpPr txBox="true"/>
            <p:nvPr/>
          </p:nvSpPr>
          <p:spPr>
            <a:xfrm>
              <a:off x="0" y="-19050"/>
              <a:ext cx="11650874" cy="11099006"/>
            </a:xfrm>
            <a:prstGeom prst="rect">
              <a:avLst/>
            </a:prstGeom>
          </p:spPr>
          <p:txBody>
            <a:bodyPr anchor="ctr" rtlCol="false" tIns="0" lIns="0" bIns="0" rIns="0"/>
            <a:lstStyle/>
            <a:p>
              <a:pPr algn="l">
                <a:lnSpc>
                  <a:spcPts val="3240"/>
                </a:lnSpc>
              </a:pPr>
              <a:r>
                <a:rPr lang="en-US" sz="2700">
                  <a:solidFill>
                    <a:srgbClr val="000000"/>
                  </a:solidFill>
                  <a:latin typeface="Arimo"/>
                  <a:ea typeface="Arimo"/>
                  <a:cs typeface="Arimo"/>
                  <a:sym typeface="Arimo"/>
                </a:rPr>
                <a:t>This line chart shows the evolution of SpaceX booster landing success rates over time from 2010 to 2020.</a:t>
              </a:r>
            </a:p>
            <a:p>
              <a:pPr algn="l">
                <a:lnSpc>
                  <a:spcPts val="3240"/>
                </a:lnSpc>
              </a:pPr>
              <a:r>
                <a:rPr lang="en-US" sz="2700">
                  <a:solidFill>
                    <a:srgbClr val="000000"/>
                  </a:solidFill>
                  <a:latin typeface="Arimo"/>
                  <a:ea typeface="Arimo"/>
                  <a:cs typeface="Arimo"/>
                  <a:sym typeface="Arimo"/>
                </a:rPr>
                <a:t>Key Observations:</a:t>
              </a:r>
            </a:p>
            <a:p>
              <a:pPr algn="l" marL="488632" indent="-244316" lvl="1">
                <a:lnSpc>
                  <a:spcPts val="3240"/>
                </a:lnSpc>
                <a:buFont typeface="Arial"/>
                <a:buChar char="•"/>
              </a:pPr>
              <a:r>
                <a:rPr lang="en-US" sz="2700">
                  <a:solidFill>
                    <a:srgbClr val="000000"/>
                  </a:solidFill>
                  <a:latin typeface="Arimo"/>
                  <a:ea typeface="Arimo"/>
                  <a:cs typeface="Arimo"/>
                  <a:sym typeface="Arimo"/>
                </a:rPr>
                <a:t>2010-2013: Zero success rate - no successful landings during early program years</a:t>
              </a:r>
            </a:p>
            <a:p>
              <a:pPr algn="l" marL="488632" indent="-244316" lvl="1">
                <a:lnSpc>
                  <a:spcPts val="3240"/>
                </a:lnSpc>
                <a:buFont typeface="Arial"/>
                <a:buChar char="•"/>
              </a:pPr>
              <a:r>
                <a:rPr lang="en-US" sz="2700">
                  <a:solidFill>
                    <a:srgbClr val="000000"/>
                  </a:solidFill>
                  <a:latin typeface="Arimo"/>
                  <a:ea typeface="Arimo"/>
                  <a:cs typeface="Arimo"/>
                  <a:sym typeface="Arimo"/>
                </a:rPr>
                <a:t>2013-2014: First breakthrough achieving ~35% success rate</a:t>
              </a:r>
            </a:p>
            <a:p>
              <a:pPr algn="l" marL="488632" indent="-244316" lvl="1">
                <a:lnSpc>
                  <a:spcPts val="3240"/>
                </a:lnSpc>
                <a:buFont typeface="Arial"/>
                <a:buChar char="•"/>
              </a:pPr>
              <a:r>
                <a:rPr lang="en-US" sz="2700">
                  <a:solidFill>
                    <a:srgbClr val="000000"/>
                  </a:solidFill>
                  <a:latin typeface="Arimo"/>
                  <a:ea typeface="Arimo"/>
                  <a:cs typeface="Arimo"/>
                  <a:sym typeface="Arimo"/>
                </a:rPr>
                <a:t>2015: Maintained steady ~35% success rate</a:t>
              </a:r>
            </a:p>
            <a:p>
              <a:pPr algn="l" marL="488632" indent="-244316" lvl="1">
                <a:lnSpc>
                  <a:spcPts val="3240"/>
                </a:lnSpc>
                <a:buFont typeface="Arial"/>
                <a:buChar char="•"/>
              </a:pPr>
              <a:r>
                <a:rPr lang="en-US" sz="2700">
                  <a:solidFill>
                    <a:srgbClr val="000000"/>
                  </a:solidFill>
                  <a:latin typeface="Arimo"/>
                  <a:ea typeface="Arimo"/>
                  <a:cs typeface="Arimo"/>
                  <a:sym typeface="Arimo"/>
                </a:rPr>
                <a:t>2016-2017: Dramatic improvement reaching peak of ~83% success</a:t>
              </a:r>
            </a:p>
            <a:p>
              <a:pPr algn="l" marL="488632" indent="-244316" lvl="1">
                <a:lnSpc>
                  <a:spcPts val="3240"/>
                </a:lnSpc>
                <a:buFont typeface="Arial"/>
                <a:buChar char="•"/>
              </a:pPr>
              <a:r>
                <a:rPr lang="en-US" sz="2700">
                  <a:solidFill>
                    <a:srgbClr val="000000"/>
                  </a:solidFill>
                  <a:latin typeface="Arimo"/>
                  <a:ea typeface="Arimo"/>
                  <a:cs typeface="Arimo"/>
                  <a:sym typeface="Arimo"/>
                </a:rPr>
                <a:t>2018: Temporary dip to ~62% success rate</a:t>
              </a:r>
            </a:p>
            <a:p>
              <a:pPr algn="l" marL="488632" indent="-244316" lvl="1">
                <a:lnSpc>
                  <a:spcPts val="3240"/>
                </a:lnSpc>
                <a:buFont typeface="Arial"/>
                <a:buChar char="•"/>
              </a:pPr>
              <a:r>
                <a:rPr lang="en-US" sz="2700">
                  <a:solidFill>
                    <a:srgbClr val="000000"/>
                  </a:solidFill>
                  <a:latin typeface="Arimo"/>
                  <a:ea typeface="Arimo"/>
                  <a:cs typeface="Arimo"/>
                  <a:sym typeface="Arimo"/>
                </a:rPr>
                <a:t>2019: Recovery to highest point at ~95% success rate</a:t>
              </a:r>
            </a:p>
            <a:p>
              <a:pPr algn="l" marL="488632" indent="-244316" lvl="1">
                <a:lnSpc>
                  <a:spcPts val="3240"/>
                </a:lnSpc>
                <a:buFont typeface="Arial"/>
                <a:buChar char="•"/>
              </a:pPr>
              <a:r>
                <a:rPr lang="en-US" sz="2700">
                  <a:solidFill>
                    <a:srgbClr val="000000"/>
                  </a:solidFill>
                  <a:latin typeface="Arimo"/>
                  <a:ea typeface="Arimo"/>
                  <a:cs typeface="Arimo"/>
                  <a:sym typeface="Arimo"/>
                </a:rPr>
                <a:t>2020: Slight decline to ~85% but still maintaining high performance</a:t>
              </a:r>
            </a:p>
            <a:p>
              <a:pPr algn="l" marL="488632" indent="-244316" lvl="1">
                <a:lnSpc>
                  <a:spcPts val="3240"/>
                </a:lnSpc>
              </a:pPr>
              <a:r>
                <a:rPr lang="en-US" sz="2700">
                  <a:solidFill>
                    <a:srgbClr val="000000"/>
                  </a:solidFill>
                  <a:latin typeface="Arimo"/>
                  <a:ea typeface="Arimo"/>
                  <a:cs typeface="Arimo"/>
                  <a:sym typeface="Arimo"/>
                </a:rPr>
                <a:t>The chart demonstrates SpaceX's remarkable improvement in landing technology over the decade, transitioning from complete failure to achieving consistently high success rates above 80% in recent years.</a:t>
              </a:r>
            </a:p>
            <a:p>
              <a:pPr algn="l" marL="488632" indent="-244316" lvl="1">
                <a:lnSpc>
                  <a:spcPts val="3240"/>
                </a:lnSpc>
              </a:pPr>
            </a:p>
            <a:p>
              <a:pPr algn="l" marL="488632" indent="-244316" lvl="1">
                <a:lnSpc>
                  <a:spcPts val="3240"/>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24</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All Launch Site Names</a:t>
              </a:r>
            </a:p>
          </p:txBody>
        </p:sp>
      </p:grpSp>
      <p:grpSp>
        <p:nvGrpSpPr>
          <p:cNvPr name="Group 9" id="9"/>
          <p:cNvGrpSpPr>
            <a:grpSpLocks noChangeAspect="true"/>
          </p:cNvGrpSpPr>
          <p:nvPr/>
        </p:nvGrpSpPr>
        <p:grpSpPr>
          <a:xfrm rot="0">
            <a:off x="13806578" y="3107341"/>
            <a:ext cx="2824191" cy="4448098"/>
            <a:chOff x="0" y="0"/>
            <a:chExt cx="3765588" cy="5930798"/>
          </a:xfrm>
        </p:grpSpPr>
        <p:sp>
          <p:nvSpPr>
            <p:cNvPr name="Freeform 10" id="10"/>
            <p:cNvSpPr/>
            <p:nvPr/>
          </p:nvSpPr>
          <p:spPr>
            <a:xfrm flipH="false" flipV="false" rot="0">
              <a:off x="0" y="0"/>
              <a:ext cx="3765550" cy="5930773"/>
            </a:xfrm>
            <a:custGeom>
              <a:avLst/>
              <a:gdLst/>
              <a:ahLst/>
              <a:cxnLst/>
              <a:rect r="r" b="b" t="t" l="l"/>
              <a:pathLst>
                <a:path h="5930773" w="3765550">
                  <a:moveTo>
                    <a:pt x="0" y="0"/>
                  </a:moveTo>
                  <a:lnTo>
                    <a:pt x="3765550" y="0"/>
                  </a:lnTo>
                  <a:lnTo>
                    <a:pt x="3765550" y="5930773"/>
                  </a:lnTo>
                  <a:lnTo>
                    <a:pt x="0" y="5930773"/>
                  </a:lnTo>
                  <a:lnTo>
                    <a:pt x="0" y="0"/>
                  </a:lnTo>
                  <a:close/>
                </a:path>
              </a:pathLst>
            </a:custGeom>
            <a:blipFill>
              <a:blip r:embed="rId3"/>
              <a:stretch>
                <a:fillRect l="0" t="0" r="-1" b="0"/>
              </a:stretch>
            </a:blipFill>
          </p:spPr>
        </p:sp>
      </p:grpSp>
      <p:grpSp>
        <p:nvGrpSpPr>
          <p:cNvPr name="Group 11" id="11"/>
          <p:cNvGrpSpPr/>
          <p:nvPr/>
        </p:nvGrpSpPr>
        <p:grpSpPr>
          <a:xfrm rot="0">
            <a:off x="1155017" y="2481476"/>
            <a:ext cx="10966827" cy="6556883"/>
            <a:chOff x="0" y="0"/>
            <a:chExt cx="14622436" cy="8742511"/>
          </a:xfrm>
        </p:grpSpPr>
        <p:sp>
          <p:nvSpPr>
            <p:cNvPr name="Freeform 12" id="12"/>
            <p:cNvSpPr/>
            <p:nvPr/>
          </p:nvSpPr>
          <p:spPr>
            <a:xfrm flipH="false" flipV="false" rot="0">
              <a:off x="0" y="0"/>
              <a:ext cx="14622436" cy="8742511"/>
            </a:xfrm>
            <a:custGeom>
              <a:avLst/>
              <a:gdLst/>
              <a:ahLst/>
              <a:cxnLst/>
              <a:rect r="r" b="b" t="t" l="l"/>
              <a:pathLst>
                <a:path h="8742511" w="14622436">
                  <a:moveTo>
                    <a:pt x="0" y="0"/>
                  </a:moveTo>
                  <a:lnTo>
                    <a:pt x="14622436" y="0"/>
                  </a:lnTo>
                  <a:lnTo>
                    <a:pt x="14622436" y="8742511"/>
                  </a:lnTo>
                  <a:lnTo>
                    <a:pt x="0" y="8742511"/>
                  </a:lnTo>
                  <a:close/>
                </a:path>
              </a:pathLst>
            </a:custGeom>
            <a:solidFill>
              <a:srgbClr val="000000">
                <a:alpha val="0"/>
              </a:srgbClr>
            </a:solidFill>
          </p:spPr>
        </p:sp>
        <p:sp>
          <p:nvSpPr>
            <p:cNvPr name="TextBox 13" id="13"/>
            <p:cNvSpPr txBox="true"/>
            <p:nvPr/>
          </p:nvSpPr>
          <p:spPr>
            <a:xfrm>
              <a:off x="0" y="-19050"/>
              <a:ext cx="14622436" cy="8761561"/>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This SQL query extracts all unique launch site locations from the SpaceX database table (SPACEXTBL).</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a:lnSpc>
                  <a:spcPts val="3600"/>
                </a:lnSpc>
              </a:pPr>
            </a:p>
            <a:p>
              <a:pPr algn="l" marL="542925" indent="-271462" lvl="1">
                <a:lnSpc>
                  <a:spcPts val="3600"/>
                </a:lnSpc>
                <a:buFont typeface="Arial"/>
                <a:buChar char="•"/>
              </a:pPr>
              <a:r>
                <a:rPr lang="en-US" sz="3000">
                  <a:solidFill>
                    <a:srgbClr val="000000"/>
                  </a:solidFill>
                  <a:latin typeface="Arimo"/>
                  <a:ea typeface="Arimo"/>
                  <a:cs typeface="Arimo"/>
                  <a:sym typeface="Arimo"/>
                </a:rPr>
                <a:t> SELECT DISTINCT: Returns only unique values, eliminating duplicate entries</a:t>
              </a:r>
            </a:p>
            <a:p>
              <a:pPr algn="l" marL="542925" indent="-271462" lvl="1">
                <a:lnSpc>
                  <a:spcPts val="3600"/>
                </a:lnSpc>
                <a:buFont typeface="Arial"/>
                <a:buChar char="•"/>
              </a:pPr>
              <a:r>
                <a:rPr lang="en-US" sz="3000">
                  <a:solidFill>
                    <a:srgbClr val="000000"/>
                  </a:solidFill>
                  <a:latin typeface="Arimo"/>
                  <a:ea typeface="Arimo"/>
                  <a:cs typeface="Arimo"/>
                  <a:sym typeface="Arimo"/>
                </a:rPr>
                <a:t> LAUNCH_SITE: The database column containing launch facility names</a:t>
              </a:r>
            </a:p>
            <a:p>
              <a:pPr algn="l" marL="542925" indent="-271462" lvl="1">
                <a:lnSpc>
                  <a:spcPts val="3600"/>
                </a:lnSpc>
                <a:buFont typeface="Arial"/>
                <a:buChar char="•"/>
              </a:pPr>
              <a:r>
                <a:rPr lang="en-US" sz="3000">
                  <a:solidFill>
                    <a:srgbClr val="000000"/>
                  </a:solidFill>
                  <a:latin typeface="Arimo"/>
                  <a:ea typeface="Arimo"/>
                  <a:cs typeface="Arimo"/>
                  <a:sym typeface="Arimo"/>
                </a:rPr>
                <a:t> as "Launch_Sites": Renames the output column for clearer presentation</a:t>
              </a:r>
            </a:p>
            <a:p>
              <a:pPr algn="l" marL="542925" indent="-271462" lvl="1">
                <a:lnSpc>
                  <a:spcPts val="3600"/>
                </a:lnSpc>
                <a:buFont typeface="Arial"/>
                <a:buChar char="•"/>
              </a:pPr>
              <a:r>
                <a:rPr lang="en-US" sz="3000">
                  <a:solidFill>
                    <a:srgbClr val="000000"/>
                  </a:solidFill>
                  <a:latin typeface="Arimo"/>
                  <a:ea typeface="Arimo"/>
                  <a:cs typeface="Arimo"/>
                  <a:sym typeface="Arimo"/>
                </a:rPr>
                <a:t> FROM SPACEXTBL: Specifies the SpaceX data table as the source</a:t>
              </a:r>
            </a:p>
            <a:p>
              <a:pPr algn="l" marL="542925" indent="-271462" lvl="1">
                <a:lnSpc>
                  <a:spcPts val="3600"/>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25</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Launch Site Names Begin with 'CCA'</a:t>
              </a:r>
            </a:p>
          </p:txBody>
        </p:sp>
      </p:grpSp>
      <p:grpSp>
        <p:nvGrpSpPr>
          <p:cNvPr name="Group 9" id="9"/>
          <p:cNvGrpSpPr>
            <a:grpSpLocks noChangeAspect="true"/>
          </p:cNvGrpSpPr>
          <p:nvPr/>
        </p:nvGrpSpPr>
        <p:grpSpPr>
          <a:xfrm rot="0">
            <a:off x="8157768" y="3668023"/>
            <a:ext cx="9712776" cy="4509817"/>
            <a:chOff x="0" y="0"/>
            <a:chExt cx="14481502" cy="6724022"/>
          </a:xfrm>
        </p:grpSpPr>
        <p:sp>
          <p:nvSpPr>
            <p:cNvPr name="Freeform 10" id="10"/>
            <p:cNvSpPr/>
            <p:nvPr/>
          </p:nvSpPr>
          <p:spPr>
            <a:xfrm flipH="false" flipV="false" rot="0">
              <a:off x="0" y="0"/>
              <a:ext cx="14481556" cy="6724015"/>
            </a:xfrm>
            <a:custGeom>
              <a:avLst/>
              <a:gdLst/>
              <a:ahLst/>
              <a:cxnLst/>
              <a:rect r="r" b="b" t="t" l="l"/>
              <a:pathLst>
                <a:path h="6724015" w="14481556">
                  <a:moveTo>
                    <a:pt x="0" y="0"/>
                  </a:moveTo>
                  <a:lnTo>
                    <a:pt x="14481556" y="0"/>
                  </a:lnTo>
                  <a:lnTo>
                    <a:pt x="14481556" y="6724015"/>
                  </a:lnTo>
                  <a:lnTo>
                    <a:pt x="0" y="6724015"/>
                  </a:lnTo>
                  <a:lnTo>
                    <a:pt x="0" y="0"/>
                  </a:lnTo>
                  <a:close/>
                </a:path>
              </a:pathLst>
            </a:custGeom>
            <a:blipFill>
              <a:blip r:embed="rId3"/>
              <a:stretch>
                <a:fillRect l="0" t="0" r="0" b="0"/>
              </a:stretch>
            </a:blipFill>
          </p:spPr>
        </p:sp>
      </p:grpSp>
      <p:grpSp>
        <p:nvGrpSpPr>
          <p:cNvPr name="Group 11" id="11"/>
          <p:cNvGrpSpPr/>
          <p:nvPr/>
        </p:nvGrpSpPr>
        <p:grpSpPr>
          <a:xfrm rot="0">
            <a:off x="1028700" y="2058017"/>
            <a:ext cx="7129068" cy="7830191"/>
            <a:chOff x="0" y="0"/>
            <a:chExt cx="10754959" cy="11812678"/>
          </a:xfrm>
        </p:grpSpPr>
        <p:sp>
          <p:nvSpPr>
            <p:cNvPr name="Freeform 12" id="12"/>
            <p:cNvSpPr/>
            <p:nvPr/>
          </p:nvSpPr>
          <p:spPr>
            <a:xfrm flipH="false" flipV="false" rot="0">
              <a:off x="0" y="0"/>
              <a:ext cx="10754958" cy="11812678"/>
            </a:xfrm>
            <a:custGeom>
              <a:avLst/>
              <a:gdLst/>
              <a:ahLst/>
              <a:cxnLst/>
              <a:rect r="r" b="b" t="t" l="l"/>
              <a:pathLst>
                <a:path h="11812678" w="10754958">
                  <a:moveTo>
                    <a:pt x="0" y="0"/>
                  </a:moveTo>
                  <a:lnTo>
                    <a:pt x="10754958" y="0"/>
                  </a:lnTo>
                  <a:lnTo>
                    <a:pt x="10754958" y="11812678"/>
                  </a:lnTo>
                  <a:lnTo>
                    <a:pt x="0" y="11812678"/>
                  </a:lnTo>
                  <a:close/>
                </a:path>
              </a:pathLst>
            </a:custGeom>
            <a:solidFill>
              <a:srgbClr val="000000">
                <a:alpha val="0"/>
              </a:srgbClr>
            </a:solidFill>
          </p:spPr>
        </p:sp>
        <p:sp>
          <p:nvSpPr>
            <p:cNvPr name="TextBox 13" id="13"/>
            <p:cNvSpPr txBox="true"/>
            <p:nvPr/>
          </p:nvSpPr>
          <p:spPr>
            <a:xfrm>
              <a:off x="0" y="-19050"/>
              <a:ext cx="10754959" cy="11831728"/>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This SQL query retrieves the first 5 launch records from Cape Canaveral Air Force Station facilities.</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marL="542925" indent="-271462" lvl="1">
                <a:lnSpc>
                  <a:spcPts val="3600"/>
                </a:lnSpc>
                <a:buFont typeface="Arial"/>
                <a:buChar char="•"/>
              </a:pPr>
              <a:r>
                <a:rPr lang="en-US" sz="3000">
                  <a:solidFill>
                    <a:srgbClr val="000000"/>
                  </a:solidFill>
                  <a:latin typeface="Arimo"/>
                  <a:ea typeface="Arimo"/>
                  <a:cs typeface="Arimo"/>
                  <a:sym typeface="Arimo"/>
                </a:rPr>
                <a:t> SELECT *: Returns all columns from the table</a:t>
              </a:r>
            </a:p>
            <a:p>
              <a:pPr algn="l" marL="542925" indent="-271462" lvl="1">
                <a:lnSpc>
                  <a:spcPts val="3600"/>
                </a:lnSpc>
                <a:buFont typeface="Arial"/>
                <a:buChar char="•"/>
              </a:pPr>
              <a:r>
                <a:rPr lang="en-US" sz="3000">
                  <a:solidFill>
                    <a:srgbClr val="000000"/>
                  </a:solidFill>
                  <a:latin typeface="Arimo"/>
                  <a:ea typeface="Arimo"/>
                  <a:cs typeface="Arimo"/>
                  <a:sym typeface="Arimo"/>
                </a:rPr>
                <a:t> FROM SPACEXTBL: Queries the SpaceX database table</a:t>
              </a:r>
            </a:p>
            <a:p>
              <a:pPr algn="l" marL="542925" indent="-271462" lvl="1">
                <a:lnSpc>
                  <a:spcPts val="3600"/>
                </a:lnSpc>
                <a:buFont typeface="Arial"/>
                <a:buChar char="•"/>
              </a:pPr>
              <a:r>
                <a:rPr lang="en-US" sz="3000">
                  <a:solidFill>
                    <a:srgbClr val="000000"/>
                  </a:solidFill>
                  <a:latin typeface="Arimo"/>
                  <a:ea typeface="Arimo"/>
                  <a:cs typeface="Arimo"/>
                  <a:sym typeface="Arimo"/>
                </a:rPr>
                <a:t> WHERE LAUNCH_SITE LIKE 'CCA%': Filters for launch sites starting with "CCA" (Cape Canaveral Air Force Station)</a:t>
              </a:r>
            </a:p>
            <a:p>
              <a:pPr algn="l" marL="542925" indent="-271462" lvl="1">
                <a:lnSpc>
                  <a:spcPts val="3600"/>
                </a:lnSpc>
                <a:buFont typeface="Arial"/>
                <a:buChar char="•"/>
              </a:pPr>
              <a:r>
                <a:rPr lang="en-US" sz="3000">
                  <a:solidFill>
                    <a:srgbClr val="000000"/>
                  </a:solidFill>
                  <a:latin typeface="Arimo"/>
                  <a:ea typeface="Arimo"/>
                  <a:cs typeface="Arimo"/>
                  <a:sym typeface="Arimo"/>
                </a:rPr>
                <a:t> LIMIT 5: Restricts output to only the first 5 matching records</a:t>
              </a:r>
            </a:p>
            <a:p>
              <a:pPr algn="l" marL="542925" indent="-271462" lvl="1">
                <a:lnSpc>
                  <a:spcPts val="3600"/>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26</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Total Payload Mass</a:t>
              </a:r>
            </a:p>
          </p:txBody>
        </p:sp>
      </p:grpSp>
      <p:grpSp>
        <p:nvGrpSpPr>
          <p:cNvPr name="Group 9" id="9"/>
          <p:cNvGrpSpPr>
            <a:grpSpLocks noChangeAspect="true"/>
          </p:cNvGrpSpPr>
          <p:nvPr/>
        </p:nvGrpSpPr>
        <p:grpSpPr>
          <a:xfrm rot="0">
            <a:off x="6769687" y="8015114"/>
            <a:ext cx="4544060" cy="1243186"/>
            <a:chOff x="0" y="0"/>
            <a:chExt cx="6058746" cy="1657582"/>
          </a:xfrm>
        </p:grpSpPr>
        <p:sp>
          <p:nvSpPr>
            <p:cNvPr name="Freeform 10" id="10"/>
            <p:cNvSpPr/>
            <p:nvPr/>
          </p:nvSpPr>
          <p:spPr>
            <a:xfrm flipH="false" flipV="false" rot="0">
              <a:off x="0" y="0"/>
              <a:ext cx="6058789" cy="1657604"/>
            </a:xfrm>
            <a:custGeom>
              <a:avLst/>
              <a:gdLst/>
              <a:ahLst/>
              <a:cxnLst/>
              <a:rect r="r" b="b" t="t" l="l"/>
              <a:pathLst>
                <a:path h="1657604" w="6058789">
                  <a:moveTo>
                    <a:pt x="0" y="0"/>
                  </a:moveTo>
                  <a:lnTo>
                    <a:pt x="6058789" y="0"/>
                  </a:lnTo>
                  <a:lnTo>
                    <a:pt x="6058789" y="1657604"/>
                  </a:lnTo>
                  <a:lnTo>
                    <a:pt x="0" y="1657604"/>
                  </a:lnTo>
                  <a:lnTo>
                    <a:pt x="0" y="0"/>
                  </a:lnTo>
                  <a:close/>
                </a:path>
              </a:pathLst>
            </a:custGeom>
            <a:blipFill>
              <a:blip r:embed="rId3"/>
              <a:stretch>
                <a:fillRect l="0" t="0" r="0" b="1"/>
              </a:stretch>
            </a:blipFill>
          </p:spPr>
        </p:sp>
      </p:grpSp>
      <p:grpSp>
        <p:nvGrpSpPr>
          <p:cNvPr name="Group 11" id="11"/>
          <p:cNvGrpSpPr/>
          <p:nvPr/>
        </p:nvGrpSpPr>
        <p:grpSpPr>
          <a:xfrm rot="0">
            <a:off x="1258533" y="2726548"/>
            <a:ext cx="15566367" cy="5216812"/>
            <a:chOff x="0" y="0"/>
            <a:chExt cx="20755156" cy="6955750"/>
          </a:xfrm>
        </p:grpSpPr>
        <p:sp>
          <p:nvSpPr>
            <p:cNvPr name="Freeform 12" id="12"/>
            <p:cNvSpPr/>
            <p:nvPr/>
          </p:nvSpPr>
          <p:spPr>
            <a:xfrm flipH="false" flipV="false" rot="0">
              <a:off x="0" y="0"/>
              <a:ext cx="20755156" cy="6955750"/>
            </a:xfrm>
            <a:custGeom>
              <a:avLst/>
              <a:gdLst/>
              <a:ahLst/>
              <a:cxnLst/>
              <a:rect r="r" b="b" t="t" l="l"/>
              <a:pathLst>
                <a:path h="6955750" w="20755156">
                  <a:moveTo>
                    <a:pt x="0" y="0"/>
                  </a:moveTo>
                  <a:lnTo>
                    <a:pt x="20755156" y="0"/>
                  </a:lnTo>
                  <a:lnTo>
                    <a:pt x="20755156" y="6955750"/>
                  </a:lnTo>
                  <a:lnTo>
                    <a:pt x="0" y="6955750"/>
                  </a:lnTo>
                  <a:close/>
                </a:path>
              </a:pathLst>
            </a:custGeom>
            <a:solidFill>
              <a:srgbClr val="000000">
                <a:alpha val="0"/>
              </a:srgbClr>
            </a:solidFill>
          </p:spPr>
        </p:sp>
        <p:sp>
          <p:nvSpPr>
            <p:cNvPr name="TextBox 13" id="13"/>
            <p:cNvSpPr txBox="true"/>
            <p:nvPr/>
          </p:nvSpPr>
          <p:spPr>
            <a:xfrm>
              <a:off x="0" y="-19050"/>
              <a:ext cx="20755156" cy="6974800"/>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SQL Query Explanation: NASA CRS Total Payload Mass</a:t>
              </a:r>
            </a:p>
            <a:p>
              <a:pPr algn="l">
                <a:lnSpc>
                  <a:spcPts val="3600"/>
                </a:lnSpc>
              </a:pPr>
              <a:r>
                <a:rPr lang="en-US" sz="3000">
                  <a:solidFill>
                    <a:srgbClr val="000000"/>
                  </a:solidFill>
                  <a:latin typeface="Arimo"/>
                  <a:ea typeface="Arimo"/>
                  <a:cs typeface="Arimo"/>
                  <a:sym typeface="Arimo"/>
                </a:rPr>
                <a:t>This SQL query calculates the total payload mass delivered for NASA Commercial Resupply Services (CRS) missions.</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marL="542925" indent="-271462" lvl="1">
                <a:lnSpc>
                  <a:spcPts val="3600"/>
                </a:lnSpc>
                <a:buFont typeface="Arial"/>
                <a:buChar char="•"/>
              </a:pPr>
              <a:r>
                <a:rPr lang="en-US" sz="3000">
                  <a:solidFill>
                    <a:srgbClr val="000000"/>
                  </a:solidFill>
                  <a:latin typeface="Arimo"/>
                  <a:ea typeface="Arimo"/>
                  <a:cs typeface="Arimo"/>
                  <a:sym typeface="Arimo"/>
                </a:rPr>
                <a:t> SELECT SUM(PAYLOAD_MASS__KG_): Adds up all payload masses in kilograms</a:t>
              </a:r>
            </a:p>
            <a:p>
              <a:pPr algn="l" marL="542925" indent="-271462" lvl="1">
                <a:lnSpc>
                  <a:spcPts val="3600"/>
                </a:lnSpc>
                <a:buFont typeface="Arial"/>
                <a:buChar char="•"/>
              </a:pPr>
              <a:r>
                <a:rPr lang="en-US" sz="3000">
                  <a:solidFill>
                    <a:srgbClr val="000000"/>
                  </a:solidFill>
                  <a:latin typeface="Arimo"/>
                  <a:ea typeface="Arimo"/>
                  <a:cs typeface="Arimo"/>
                  <a:sym typeface="Arimo"/>
                </a:rPr>
                <a:t> AS "Total payload mass by NASA (CRS)": Renames the output column for clarity</a:t>
              </a:r>
            </a:p>
            <a:p>
              <a:pPr algn="l" marL="542925" indent="-271462" lvl="1">
                <a:lnSpc>
                  <a:spcPts val="3600"/>
                </a:lnSpc>
                <a:buFont typeface="Arial"/>
                <a:buChar char="•"/>
              </a:pPr>
              <a:r>
                <a:rPr lang="en-US" sz="3000">
                  <a:solidFill>
                    <a:srgbClr val="000000"/>
                  </a:solidFill>
                  <a:latin typeface="Arimo"/>
                  <a:ea typeface="Arimo"/>
                  <a:cs typeface="Arimo"/>
                  <a:sym typeface="Arimo"/>
                </a:rPr>
                <a:t> FROM SPACEXTBL: Queries the SpaceX database table</a:t>
              </a:r>
            </a:p>
            <a:p>
              <a:pPr algn="l" marL="542925" indent="-271462" lvl="1">
                <a:lnSpc>
                  <a:spcPts val="3600"/>
                </a:lnSpc>
                <a:buFont typeface="Arial"/>
                <a:buChar char="•"/>
              </a:pPr>
              <a:r>
                <a:rPr lang="en-US" sz="3000">
                  <a:solidFill>
                    <a:srgbClr val="000000"/>
                  </a:solidFill>
                  <a:latin typeface="Arimo"/>
                  <a:ea typeface="Arimo"/>
                  <a:cs typeface="Arimo"/>
                  <a:sym typeface="Arimo"/>
                </a:rPr>
                <a:t> WHERE CUSTOMER = 'NASA (CRS)': Filters only for NASA Commercial Resupply Service missions</a:t>
              </a:r>
            </a:p>
            <a:p>
              <a:pPr algn="l" marL="542925" indent="-271462" lvl="1">
                <a:lnSpc>
                  <a:spcPts val="3600"/>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27</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Average Payload Mass by F9 v1.1</a:t>
              </a:r>
            </a:p>
          </p:txBody>
        </p:sp>
      </p:grpSp>
      <p:grpSp>
        <p:nvGrpSpPr>
          <p:cNvPr name="Group 9" id="9"/>
          <p:cNvGrpSpPr>
            <a:grpSpLocks noChangeAspect="true"/>
          </p:cNvGrpSpPr>
          <p:nvPr/>
        </p:nvGrpSpPr>
        <p:grpSpPr>
          <a:xfrm rot="0">
            <a:off x="5965311" y="7866620"/>
            <a:ext cx="5658639" cy="1171738"/>
            <a:chOff x="0" y="0"/>
            <a:chExt cx="7544852" cy="1562318"/>
          </a:xfrm>
        </p:grpSpPr>
        <p:sp>
          <p:nvSpPr>
            <p:cNvPr name="Freeform 10" id="10"/>
            <p:cNvSpPr/>
            <p:nvPr/>
          </p:nvSpPr>
          <p:spPr>
            <a:xfrm flipH="false" flipV="false" rot="0">
              <a:off x="0" y="0"/>
              <a:ext cx="7544816" cy="1562354"/>
            </a:xfrm>
            <a:custGeom>
              <a:avLst/>
              <a:gdLst/>
              <a:ahLst/>
              <a:cxnLst/>
              <a:rect r="r" b="b" t="t" l="l"/>
              <a:pathLst>
                <a:path h="1562354" w="7544816">
                  <a:moveTo>
                    <a:pt x="0" y="0"/>
                  </a:moveTo>
                  <a:lnTo>
                    <a:pt x="7544816" y="0"/>
                  </a:lnTo>
                  <a:lnTo>
                    <a:pt x="7544816" y="1562354"/>
                  </a:lnTo>
                  <a:lnTo>
                    <a:pt x="0" y="1562354"/>
                  </a:lnTo>
                  <a:lnTo>
                    <a:pt x="0" y="0"/>
                  </a:lnTo>
                  <a:close/>
                </a:path>
              </a:pathLst>
            </a:custGeom>
            <a:blipFill>
              <a:blip r:embed="rId3"/>
              <a:stretch>
                <a:fillRect l="0" t="0" r="0" b="2"/>
              </a:stretch>
            </a:blipFill>
          </p:spPr>
        </p:sp>
      </p:grpSp>
      <p:grpSp>
        <p:nvGrpSpPr>
          <p:cNvPr name="Group 11" id="11"/>
          <p:cNvGrpSpPr/>
          <p:nvPr/>
        </p:nvGrpSpPr>
        <p:grpSpPr>
          <a:xfrm rot="0">
            <a:off x="1155017" y="2604344"/>
            <a:ext cx="15773400" cy="5078313"/>
            <a:chOff x="0" y="0"/>
            <a:chExt cx="21031200" cy="6771084"/>
          </a:xfrm>
        </p:grpSpPr>
        <p:sp>
          <p:nvSpPr>
            <p:cNvPr name="Freeform 12" id="12"/>
            <p:cNvSpPr/>
            <p:nvPr/>
          </p:nvSpPr>
          <p:spPr>
            <a:xfrm flipH="false" flipV="false" rot="0">
              <a:off x="0" y="0"/>
              <a:ext cx="21031200" cy="6771084"/>
            </a:xfrm>
            <a:custGeom>
              <a:avLst/>
              <a:gdLst/>
              <a:ahLst/>
              <a:cxnLst/>
              <a:rect r="r" b="b" t="t" l="l"/>
              <a:pathLst>
                <a:path h="6771084" w="21031200">
                  <a:moveTo>
                    <a:pt x="0" y="0"/>
                  </a:moveTo>
                  <a:lnTo>
                    <a:pt x="21031200" y="0"/>
                  </a:lnTo>
                  <a:lnTo>
                    <a:pt x="21031200" y="6771084"/>
                  </a:lnTo>
                  <a:lnTo>
                    <a:pt x="0" y="6771084"/>
                  </a:lnTo>
                  <a:close/>
                </a:path>
              </a:pathLst>
            </a:custGeom>
            <a:solidFill>
              <a:srgbClr val="000000">
                <a:alpha val="0"/>
              </a:srgbClr>
            </a:solidFill>
          </p:spPr>
        </p:sp>
        <p:sp>
          <p:nvSpPr>
            <p:cNvPr name="TextBox 13" id="13"/>
            <p:cNvSpPr txBox="true"/>
            <p:nvPr/>
          </p:nvSpPr>
          <p:spPr>
            <a:xfrm>
              <a:off x="0" y="-19050"/>
              <a:ext cx="21031200" cy="6790134"/>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This SQL query calculates the total payload mass delivered for NASA Commercial Resupply Services (CRS) missions.</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marL="542925" indent="-271462" lvl="1">
                <a:lnSpc>
                  <a:spcPts val="3600"/>
                </a:lnSpc>
                <a:buFont typeface="Arial"/>
                <a:buChar char="•"/>
              </a:pPr>
              <a:r>
                <a:rPr lang="en-US" sz="3000">
                  <a:solidFill>
                    <a:srgbClr val="000000"/>
                  </a:solidFill>
                  <a:latin typeface="Arimo"/>
                  <a:ea typeface="Arimo"/>
                  <a:cs typeface="Arimo"/>
                  <a:sym typeface="Arimo"/>
                </a:rPr>
                <a:t> SELECT AVG(PAYLOAD_MASS__KG_): Averages up all payload masses in kilograms</a:t>
              </a:r>
            </a:p>
            <a:p>
              <a:pPr algn="l" marL="542925" indent="-271462" lvl="1">
                <a:lnSpc>
                  <a:spcPts val="3600"/>
                </a:lnSpc>
                <a:buFont typeface="Arial"/>
                <a:buChar char="•"/>
              </a:pPr>
              <a:r>
                <a:rPr lang="en-US" sz="3000">
                  <a:solidFill>
                    <a:srgbClr val="000000"/>
                  </a:solidFill>
                  <a:latin typeface="Arimo"/>
                  <a:ea typeface="Arimo"/>
                  <a:cs typeface="Arimo"/>
                  <a:sym typeface="Arimo"/>
                </a:rPr>
                <a:t> AS “Avrage payload mass by NASA (CRS)": Renames the output column for clarity</a:t>
              </a:r>
            </a:p>
            <a:p>
              <a:pPr algn="l" marL="542925" indent="-271462" lvl="1">
                <a:lnSpc>
                  <a:spcPts val="3600"/>
                </a:lnSpc>
                <a:buFont typeface="Arial"/>
                <a:buChar char="•"/>
              </a:pPr>
              <a:r>
                <a:rPr lang="en-US" sz="3000">
                  <a:solidFill>
                    <a:srgbClr val="000000"/>
                  </a:solidFill>
                  <a:latin typeface="Arimo"/>
                  <a:ea typeface="Arimo"/>
                  <a:cs typeface="Arimo"/>
                  <a:sym typeface="Arimo"/>
                </a:rPr>
                <a:t> FROM SPACEXTBL: Queries the SpaceX database table</a:t>
              </a:r>
            </a:p>
            <a:p>
              <a:pPr algn="l" marL="542925" indent="-271462" lvl="1">
                <a:lnSpc>
                  <a:spcPts val="3600"/>
                </a:lnSpc>
                <a:buFont typeface="Arial"/>
                <a:buChar char="•"/>
              </a:pPr>
              <a:r>
                <a:rPr lang="en-US" sz="3000">
                  <a:solidFill>
                    <a:srgbClr val="000000"/>
                  </a:solidFill>
                  <a:latin typeface="Arimo"/>
                  <a:ea typeface="Arimo"/>
                  <a:cs typeface="Arimo"/>
                  <a:sym typeface="Arimo"/>
                </a:rPr>
                <a:t> WHERE CUSTOMER = 'NASA (CRS)': Filters only for NASA Commercial Resupply Service missions</a:t>
              </a:r>
            </a:p>
            <a:p>
              <a:pPr algn="l" marL="542925" indent="-271462" lvl="1">
                <a:lnSpc>
                  <a:spcPts val="3600"/>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28</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First Successful Ground Landing Date</a:t>
              </a:r>
            </a:p>
          </p:txBody>
        </p:sp>
      </p:grpSp>
      <p:grpSp>
        <p:nvGrpSpPr>
          <p:cNvPr name="Group 9" id="9"/>
          <p:cNvGrpSpPr>
            <a:grpSpLocks noChangeAspect="true"/>
          </p:cNvGrpSpPr>
          <p:nvPr/>
        </p:nvGrpSpPr>
        <p:grpSpPr>
          <a:xfrm rot="0">
            <a:off x="6078456" y="8010881"/>
            <a:ext cx="6058746" cy="1071712"/>
            <a:chOff x="0" y="0"/>
            <a:chExt cx="8078328" cy="1428950"/>
          </a:xfrm>
        </p:grpSpPr>
        <p:sp>
          <p:nvSpPr>
            <p:cNvPr name="Freeform 10" id="10"/>
            <p:cNvSpPr/>
            <p:nvPr/>
          </p:nvSpPr>
          <p:spPr>
            <a:xfrm flipH="false" flipV="false" rot="0">
              <a:off x="0" y="0"/>
              <a:ext cx="8078343" cy="1429004"/>
            </a:xfrm>
            <a:custGeom>
              <a:avLst/>
              <a:gdLst/>
              <a:ahLst/>
              <a:cxnLst/>
              <a:rect r="r" b="b" t="t" l="l"/>
              <a:pathLst>
                <a:path h="1429004" w="8078343">
                  <a:moveTo>
                    <a:pt x="0" y="0"/>
                  </a:moveTo>
                  <a:lnTo>
                    <a:pt x="8078343" y="0"/>
                  </a:lnTo>
                  <a:lnTo>
                    <a:pt x="8078343" y="1429004"/>
                  </a:lnTo>
                  <a:lnTo>
                    <a:pt x="0" y="1429004"/>
                  </a:lnTo>
                  <a:lnTo>
                    <a:pt x="0" y="0"/>
                  </a:lnTo>
                  <a:close/>
                </a:path>
              </a:pathLst>
            </a:custGeom>
            <a:blipFill>
              <a:blip r:embed="rId3"/>
              <a:stretch>
                <a:fillRect l="0" t="0" r="0" b="3"/>
              </a:stretch>
            </a:blipFill>
          </p:spPr>
        </p:sp>
      </p:grpSp>
      <p:grpSp>
        <p:nvGrpSpPr>
          <p:cNvPr name="Group 11" id="11"/>
          <p:cNvGrpSpPr/>
          <p:nvPr/>
        </p:nvGrpSpPr>
        <p:grpSpPr>
          <a:xfrm rot="0">
            <a:off x="1028700" y="2406596"/>
            <a:ext cx="16158258" cy="6140142"/>
            <a:chOff x="0" y="0"/>
            <a:chExt cx="21544344" cy="8186856"/>
          </a:xfrm>
        </p:grpSpPr>
        <p:sp>
          <p:nvSpPr>
            <p:cNvPr name="Freeform 12" id="12"/>
            <p:cNvSpPr/>
            <p:nvPr/>
          </p:nvSpPr>
          <p:spPr>
            <a:xfrm flipH="false" flipV="false" rot="0">
              <a:off x="0" y="0"/>
              <a:ext cx="21544344" cy="8186856"/>
            </a:xfrm>
            <a:custGeom>
              <a:avLst/>
              <a:gdLst/>
              <a:ahLst/>
              <a:cxnLst/>
              <a:rect r="r" b="b" t="t" l="l"/>
              <a:pathLst>
                <a:path h="8186856" w="21544344">
                  <a:moveTo>
                    <a:pt x="0" y="0"/>
                  </a:moveTo>
                  <a:lnTo>
                    <a:pt x="21544344" y="0"/>
                  </a:lnTo>
                  <a:lnTo>
                    <a:pt x="21544344" y="8186856"/>
                  </a:lnTo>
                  <a:lnTo>
                    <a:pt x="0" y="8186856"/>
                  </a:lnTo>
                  <a:close/>
                </a:path>
              </a:pathLst>
            </a:custGeom>
            <a:solidFill>
              <a:srgbClr val="000000">
                <a:alpha val="0"/>
              </a:srgbClr>
            </a:solidFill>
          </p:spPr>
        </p:sp>
        <p:sp>
          <p:nvSpPr>
            <p:cNvPr name="TextBox 13" id="13"/>
            <p:cNvSpPr txBox="true"/>
            <p:nvPr/>
          </p:nvSpPr>
          <p:spPr>
            <a:xfrm>
              <a:off x="0" y="-19050"/>
              <a:ext cx="21544344" cy="8205906"/>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SQL Query Explanation: First Successful Ground Pad Landing</a:t>
              </a:r>
            </a:p>
            <a:p>
              <a:pPr algn="l">
                <a:lnSpc>
                  <a:spcPts val="3600"/>
                </a:lnSpc>
              </a:pPr>
              <a:r>
                <a:rPr lang="en-US" sz="3000">
                  <a:solidFill>
                    <a:srgbClr val="000000"/>
                  </a:solidFill>
                  <a:latin typeface="Arimo"/>
                  <a:ea typeface="Arimo"/>
                  <a:cs typeface="Arimo"/>
                  <a:sym typeface="Arimo"/>
                </a:rPr>
                <a:t>This SQL query finds the earliest date when SpaceX achieved their first successful booster landing on a ground pad.</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marL="542925" indent="-271462" lvl="1">
                <a:lnSpc>
                  <a:spcPts val="3600"/>
                </a:lnSpc>
                <a:buFont typeface="Arial"/>
                <a:buChar char="•"/>
              </a:pPr>
              <a:r>
                <a:rPr lang="en-US" sz="3000">
                  <a:solidFill>
                    <a:srgbClr val="000000"/>
                  </a:solidFill>
                  <a:latin typeface="Arimo"/>
                  <a:ea typeface="Arimo"/>
                  <a:cs typeface="Arimo"/>
                  <a:sym typeface="Arimo"/>
                </a:rPr>
                <a:t> SELECT MIN(DATE): Returns the minimum (earliest) date value from the filtered results</a:t>
              </a:r>
            </a:p>
            <a:p>
              <a:pPr algn="l" marL="542925" indent="-271462" lvl="1">
                <a:lnSpc>
                  <a:spcPts val="3600"/>
                </a:lnSpc>
                <a:buFont typeface="Arial"/>
                <a:buChar char="•"/>
              </a:pPr>
              <a:r>
                <a:rPr lang="en-US" sz="3000">
                  <a:solidFill>
                    <a:srgbClr val="000000"/>
                  </a:solidFill>
                  <a:latin typeface="Arimo"/>
                  <a:ea typeface="Arimo"/>
                  <a:cs typeface="Arimo"/>
                  <a:sym typeface="Arimo"/>
                </a:rPr>
                <a:t> AS "Date of first successful landing outcome in ground pad": Renames the output column for clarity</a:t>
              </a:r>
            </a:p>
            <a:p>
              <a:pPr algn="l" marL="542925" indent="-271462" lvl="1">
                <a:lnSpc>
                  <a:spcPts val="3600"/>
                </a:lnSpc>
                <a:buFont typeface="Arial"/>
                <a:buChar char="•"/>
              </a:pPr>
              <a:r>
                <a:rPr lang="en-US" sz="3000">
                  <a:solidFill>
                    <a:srgbClr val="000000"/>
                  </a:solidFill>
                  <a:latin typeface="Arimo"/>
                  <a:ea typeface="Arimo"/>
                  <a:cs typeface="Arimo"/>
                  <a:sym typeface="Arimo"/>
                </a:rPr>
                <a:t> FROM SPACEXTBL: Queries the SpaceX database table</a:t>
              </a:r>
            </a:p>
            <a:p>
              <a:pPr algn="l" marL="542925" indent="-271462" lvl="1">
                <a:lnSpc>
                  <a:spcPts val="3600"/>
                </a:lnSpc>
                <a:buFont typeface="Arial"/>
                <a:buChar char="•"/>
              </a:pPr>
              <a:r>
                <a:rPr lang="en-US" sz="3000">
                  <a:solidFill>
                    <a:srgbClr val="000000"/>
                  </a:solidFill>
                  <a:latin typeface="Arimo"/>
                  <a:ea typeface="Arimo"/>
                  <a:cs typeface="Arimo"/>
                  <a:sym typeface="Arimo"/>
                </a:rPr>
                <a:t> WHERE LANDING__OUTCOME = 'Success (ground pad)': Filters only for missions with successful ground pad landings</a:t>
              </a:r>
            </a:p>
            <a:p>
              <a:pPr algn="l" marL="542925" indent="-271462" lvl="1">
                <a:lnSpc>
                  <a:spcPts val="3600"/>
                </a:lnSpc>
              </a:pPr>
            </a:p>
            <a:p>
              <a:pPr algn="l" marL="542925" indent="-271462" lvl="1">
                <a:lnSpc>
                  <a:spcPts val="3600"/>
                </a:lnSpc>
              </a:pP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29</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85725"/>
              <a:ext cx="21031200" cy="1012373"/>
            </a:xfrm>
            <a:prstGeom prst="rect">
              <a:avLst/>
            </a:prstGeom>
          </p:spPr>
          <p:txBody>
            <a:bodyPr anchor="ctr" rtlCol="false" tIns="0" lIns="0" bIns="0" rIns="0"/>
            <a:lstStyle/>
            <a:p>
              <a:pPr algn="l">
                <a:lnSpc>
                  <a:spcPts val="3240"/>
                </a:lnSpc>
              </a:pPr>
              <a:r>
                <a:rPr lang="en-US" sz="3750">
                  <a:solidFill>
                    <a:srgbClr val="0B49CB"/>
                  </a:solidFill>
                  <a:latin typeface="Arimo"/>
                  <a:ea typeface="Arimo"/>
                  <a:cs typeface="Arimo"/>
                  <a:sym typeface="Arimo"/>
                </a:rPr>
                <a:t>Successful Drone Ship Landing with Payload between 4000 and 6000</a:t>
              </a:r>
            </a:p>
          </p:txBody>
        </p:sp>
      </p:grpSp>
      <p:grpSp>
        <p:nvGrpSpPr>
          <p:cNvPr name="Group 9" id="9"/>
          <p:cNvGrpSpPr>
            <a:grpSpLocks noChangeAspect="true"/>
          </p:cNvGrpSpPr>
          <p:nvPr/>
        </p:nvGrpSpPr>
        <p:grpSpPr>
          <a:xfrm rot="0">
            <a:off x="13313960" y="3507997"/>
            <a:ext cx="3361163" cy="4064662"/>
            <a:chOff x="0" y="0"/>
            <a:chExt cx="4481550" cy="5419550"/>
          </a:xfrm>
        </p:grpSpPr>
        <p:sp>
          <p:nvSpPr>
            <p:cNvPr name="Freeform 10" id="10"/>
            <p:cNvSpPr/>
            <p:nvPr/>
          </p:nvSpPr>
          <p:spPr>
            <a:xfrm flipH="false" flipV="false" rot="0">
              <a:off x="0" y="0"/>
              <a:ext cx="4481576" cy="5419598"/>
            </a:xfrm>
            <a:custGeom>
              <a:avLst/>
              <a:gdLst/>
              <a:ahLst/>
              <a:cxnLst/>
              <a:rect r="r" b="b" t="t" l="l"/>
              <a:pathLst>
                <a:path h="5419598" w="4481576">
                  <a:moveTo>
                    <a:pt x="0" y="0"/>
                  </a:moveTo>
                  <a:lnTo>
                    <a:pt x="4481576" y="0"/>
                  </a:lnTo>
                  <a:lnTo>
                    <a:pt x="4481576" y="5419598"/>
                  </a:lnTo>
                  <a:lnTo>
                    <a:pt x="0" y="5419598"/>
                  </a:lnTo>
                  <a:lnTo>
                    <a:pt x="0" y="0"/>
                  </a:lnTo>
                  <a:close/>
                </a:path>
              </a:pathLst>
            </a:custGeom>
            <a:blipFill>
              <a:blip r:embed="rId3"/>
              <a:stretch>
                <a:fillRect l="0" t="0" r="0" b="0"/>
              </a:stretch>
            </a:blipFill>
          </p:spPr>
        </p:sp>
      </p:grpSp>
      <p:grpSp>
        <p:nvGrpSpPr>
          <p:cNvPr name="Group 11" id="11"/>
          <p:cNvGrpSpPr/>
          <p:nvPr/>
        </p:nvGrpSpPr>
        <p:grpSpPr>
          <a:xfrm rot="0">
            <a:off x="1155017" y="1875355"/>
            <a:ext cx="10900397" cy="7706373"/>
            <a:chOff x="0" y="0"/>
            <a:chExt cx="14090495" cy="9961711"/>
          </a:xfrm>
        </p:grpSpPr>
        <p:sp>
          <p:nvSpPr>
            <p:cNvPr name="Freeform 12" id="12"/>
            <p:cNvSpPr/>
            <p:nvPr/>
          </p:nvSpPr>
          <p:spPr>
            <a:xfrm flipH="false" flipV="false" rot="0">
              <a:off x="0" y="0"/>
              <a:ext cx="14090495" cy="9961711"/>
            </a:xfrm>
            <a:custGeom>
              <a:avLst/>
              <a:gdLst/>
              <a:ahLst/>
              <a:cxnLst/>
              <a:rect r="r" b="b" t="t" l="l"/>
              <a:pathLst>
                <a:path h="9961711" w="14090495">
                  <a:moveTo>
                    <a:pt x="0" y="0"/>
                  </a:moveTo>
                  <a:lnTo>
                    <a:pt x="14090495" y="0"/>
                  </a:lnTo>
                  <a:lnTo>
                    <a:pt x="14090495" y="9961711"/>
                  </a:lnTo>
                  <a:lnTo>
                    <a:pt x="0" y="9961711"/>
                  </a:lnTo>
                  <a:close/>
                </a:path>
              </a:pathLst>
            </a:custGeom>
            <a:solidFill>
              <a:srgbClr val="000000">
                <a:alpha val="0"/>
              </a:srgbClr>
            </a:solidFill>
          </p:spPr>
        </p:sp>
        <p:sp>
          <p:nvSpPr>
            <p:cNvPr name="TextBox 13" id="13"/>
            <p:cNvSpPr txBox="true"/>
            <p:nvPr/>
          </p:nvSpPr>
          <p:spPr>
            <a:xfrm>
              <a:off x="0" y="-19050"/>
              <a:ext cx="14090495" cy="9980761"/>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This SQL query identifies booster versions that successfully landed on drone ships while carrying medium-weight payloads.</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marL="542925" indent="-271462" lvl="1">
                <a:lnSpc>
                  <a:spcPts val="3600"/>
                </a:lnSpc>
                <a:buFont typeface="Arial"/>
                <a:buChar char="•"/>
              </a:pPr>
              <a:r>
                <a:rPr lang="en-US" sz="3000">
                  <a:solidFill>
                    <a:srgbClr val="000000"/>
                  </a:solidFill>
                  <a:latin typeface="Arimo"/>
                  <a:ea typeface="Arimo"/>
                  <a:cs typeface="Arimo"/>
                  <a:sym typeface="Arimo"/>
                </a:rPr>
                <a:t> SELECT BOOSTER_VERSION: Returns the booster version identifiers (e.g., F9 v1.1, F9 FT, F9 B4)</a:t>
              </a:r>
            </a:p>
            <a:p>
              <a:pPr algn="l" marL="542925" indent="-271462" lvl="1">
                <a:lnSpc>
                  <a:spcPts val="3600"/>
                </a:lnSpc>
                <a:buFont typeface="Arial"/>
                <a:buChar char="•"/>
              </a:pPr>
              <a:r>
                <a:rPr lang="en-US" sz="3000">
                  <a:solidFill>
                    <a:srgbClr val="000000"/>
                  </a:solidFill>
                  <a:latin typeface="Arimo"/>
                  <a:ea typeface="Arimo"/>
                  <a:cs typeface="Arimo"/>
                  <a:sym typeface="Arimo"/>
                </a:rPr>
                <a:t> FROM SPACEXTBL: Queries the SpaceX database table</a:t>
              </a:r>
            </a:p>
            <a:p>
              <a:pPr algn="l" marL="542925" indent="-271462" lvl="1">
                <a:lnSpc>
                  <a:spcPts val="3600"/>
                </a:lnSpc>
                <a:buFont typeface="Arial"/>
                <a:buChar char="•"/>
              </a:pPr>
              <a:r>
                <a:rPr lang="en-US" sz="3000">
                  <a:solidFill>
                    <a:srgbClr val="000000"/>
                  </a:solidFill>
                  <a:latin typeface="Arimo"/>
                  <a:ea typeface="Arimo"/>
                  <a:cs typeface="Arimo"/>
                  <a:sym typeface="Arimo"/>
                </a:rPr>
                <a:t> WHERE LANDING__OUTCOME = 'Success (drone ship)': Filters for successful ASDS (Autonomous Spaceport Drone Ship) landings</a:t>
              </a:r>
            </a:p>
            <a:p>
              <a:pPr algn="l" marL="542925" indent="-271462" lvl="1">
                <a:lnSpc>
                  <a:spcPts val="3600"/>
                </a:lnSpc>
                <a:buFont typeface="Arial"/>
                <a:buChar char="•"/>
              </a:pPr>
              <a:r>
                <a:rPr lang="en-US" sz="3000">
                  <a:solidFill>
                    <a:srgbClr val="000000"/>
                  </a:solidFill>
                  <a:latin typeface="Arimo"/>
                  <a:ea typeface="Arimo"/>
                  <a:cs typeface="Arimo"/>
                  <a:sym typeface="Arimo"/>
                </a:rPr>
                <a:t> AND PAYLOAD_MASS__KG_ BETWEEN 4000 AND 6000: Further filters for payloads in the 4,000-6,000 kg range</a:t>
              </a:r>
            </a:p>
            <a:p>
              <a:pPr algn="l" marL="542925" indent="-271462" lvl="1">
                <a:lnSpc>
                  <a:spcPts val="36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3</a:t>
              </a:r>
            </a:p>
          </p:txBody>
        </p:sp>
      </p:grpSp>
      <p:sp>
        <p:nvSpPr>
          <p:cNvPr name="TextBox 6" id="6"/>
          <p:cNvSpPr txBox="true"/>
          <p:nvPr/>
        </p:nvSpPr>
        <p:spPr>
          <a:xfrm rot="0">
            <a:off x="1246457" y="2575992"/>
            <a:ext cx="15417086" cy="7460742"/>
          </a:xfrm>
          <a:prstGeom prst="rect">
            <a:avLst/>
          </a:prstGeom>
        </p:spPr>
        <p:txBody>
          <a:bodyPr anchor="t" rtlCol="false" tIns="0" lIns="0" bIns="0" rIns="0">
            <a:spAutoFit/>
          </a:bodyPr>
          <a:lstStyle/>
          <a:p>
            <a:pPr algn="l" marL="596798" indent="-298399" lvl="1">
              <a:lnSpc>
                <a:spcPts val="3564"/>
              </a:lnSpc>
              <a:buFont typeface="Arial"/>
              <a:buChar char="•"/>
            </a:pPr>
            <a:r>
              <a:rPr lang="en-US" b="true" sz="3300">
                <a:solidFill>
                  <a:srgbClr val="000000"/>
                </a:solidFill>
                <a:latin typeface="Arimo Bold"/>
                <a:ea typeface="Arimo Bold"/>
                <a:cs typeface="Arimo Bold"/>
                <a:sym typeface="Arimo Bold"/>
              </a:rPr>
              <a:t>Objective</a:t>
            </a:r>
            <a:r>
              <a:rPr lang="en-US" sz="3300">
                <a:solidFill>
                  <a:srgbClr val="000000"/>
                </a:solidFill>
                <a:latin typeface="Arimo"/>
                <a:ea typeface="Arimo"/>
                <a:cs typeface="Arimo"/>
                <a:sym typeface="Arimo"/>
              </a:rPr>
              <a:t>: Develop predictive models to determine first stage landing success rates using machine learning classification techniques.</a:t>
            </a:r>
          </a:p>
          <a:p>
            <a:pPr algn="l">
              <a:lnSpc>
                <a:spcPts val="3564"/>
              </a:lnSpc>
            </a:pPr>
          </a:p>
          <a:p>
            <a:pPr algn="l" marL="597217" indent="-298609" lvl="1">
              <a:lnSpc>
                <a:spcPts val="3564"/>
              </a:lnSpc>
              <a:buFont typeface="Arial"/>
              <a:buChar char="•"/>
            </a:pPr>
            <a:r>
              <a:rPr lang="en-US" b="true" sz="3300">
                <a:solidFill>
                  <a:srgbClr val="000000"/>
                </a:solidFill>
                <a:latin typeface="Arimo Bold"/>
                <a:ea typeface="Arimo Bold"/>
                <a:cs typeface="Arimo Bold"/>
                <a:sym typeface="Arimo Bold"/>
              </a:rPr>
              <a:t>Research Process:</a:t>
            </a:r>
          </a:p>
          <a:p>
            <a:pPr algn="l" marL="1295400" indent="-431800" lvl="2">
              <a:lnSpc>
                <a:spcPts val="3240"/>
              </a:lnSpc>
              <a:buAutoNum type="alphaLcPeriod" startAt="1"/>
            </a:pPr>
            <a:r>
              <a:rPr lang="en-US" sz="3000">
                <a:solidFill>
                  <a:srgbClr val="000000"/>
                </a:solidFill>
                <a:latin typeface="Arimo"/>
                <a:ea typeface="Arimo"/>
                <a:cs typeface="Arimo"/>
                <a:sym typeface="Arimo"/>
              </a:rPr>
              <a:t>Information gathering and data preprocessing</a:t>
            </a:r>
          </a:p>
          <a:p>
            <a:pPr algn="l" marL="1295400" indent="-431800" lvl="2">
              <a:lnSpc>
                <a:spcPts val="3240"/>
              </a:lnSpc>
              <a:buAutoNum type="alphaLcPeriod" startAt="1"/>
            </a:pPr>
            <a:r>
              <a:rPr lang="en-US" sz="3000">
                <a:solidFill>
                  <a:srgbClr val="000000"/>
                </a:solidFill>
                <a:latin typeface="Arimo"/>
                <a:ea typeface="Arimo"/>
                <a:cs typeface="Arimo"/>
                <a:sym typeface="Arimo"/>
              </a:rPr>
              <a:t>In-depth analytical exploration</a:t>
            </a:r>
          </a:p>
          <a:p>
            <a:pPr algn="l" marL="1295400" indent="-431800" lvl="2">
              <a:lnSpc>
                <a:spcPts val="3240"/>
              </a:lnSpc>
              <a:buAutoNum type="alphaLcPeriod" startAt="1"/>
            </a:pPr>
            <a:r>
              <a:rPr lang="en-US" sz="3000">
                <a:solidFill>
                  <a:srgbClr val="000000"/>
                </a:solidFill>
                <a:latin typeface="Arimo"/>
                <a:ea typeface="Arimo"/>
                <a:cs typeface="Arimo"/>
                <a:sym typeface="Arimo"/>
              </a:rPr>
              <a:t>Interactive visualization development</a:t>
            </a:r>
          </a:p>
          <a:p>
            <a:pPr algn="l" marL="1295400" indent="-431800" lvl="2">
              <a:lnSpc>
                <a:spcPts val="3240"/>
              </a:lnSpc>
              <a:buAutoNum type="alphaLcPeriod" startAt="1"/>
            </a:pPr>
            <a:r>
              <a:rPr lang="en-US" sz="3000">
                <a:solidFill>
                  <a:srgbClr val="000000"/>
                </a:solidFill>
                <a:latin typeface="Arimo"/>
                <a:ea typeface="Arimo"/>
                <a:cs typeface="Arimo"/>
                <a:sym typeface="Arimo"/>
              </a:rPr>
              <a:t>Predictive algorithm implementation</a:t>
            </a:r>
          </a:p>
          <a:p>
            <a:pPr algn="l">
              <a:lnSpc>
                <a:spcPts val="3240"/>
              </a:lnSpc>
            </a:pPr>
          </a:p>
          <a:p>
            <a:pPr algn="l" marL="596798" indent="-298399" lvl="1">
              <a:lnSpc>
                <a:spcPts val="3564"/>
              </a:lnSpc>
              <a:buFont typeface="Arial"/>
              <a:buChar char="•"/>
            </a:pPr>
            <a:r>
              <a:rPr lang="en-US" b="true" sz="3300">
                <a:solidFill>
                  <a:srgbClr val="000000"/>
                </a:solidFill>
                <a:latin typeface="Arimo Bold"/>
                <a:ea typeface="Arimo Bold"/>
                <a:cs typeface="Arimo Bold"/>
                <a:sym typeface="Arimo Bold"/>
              </a:rPr>
              <a:t>Research Outcomes: </a:t>
            </a:r>
            <a:r>
              <a:rPr lang="en-US" sz="3300">
                <a:solidFill>
                  <a:srgbClr val="000000"/>
                </a:solidFill>
                <a:latin typeface="Arimo"/>
                <a:ea typeface="Arimo"/>
                <a:cs typeface="Arimo"/>
                <a:sym typeface="Arimo"/>
              </a:rPr>
              <a:t>Visual analysis reveals significant correlations between launch parameters and mission success rates.</a:t>
            </a:r>
          </a:p>
          <a:p>
            <a:pPr algn="l">
              <a:lnSpc>
                <a:spcPts val="3564"/>
              </a:lnSpc>
            </a:pPr>
          </a:p>
          <a:p>
            <a:pPr algn="l" marL="597217" indent="-298609" lvl="1">
              <a:lnSpc>
                <a:spcPts val="3564"/>
              </a:lnSpc>
              <a:buFont typeface="Arial"/>
              <a:buChar char="•"/>
            </a:pPr>
            <a:r>
              <a:rPr lang="en-US" b="true" sz="3300">
                <a:solidFill>
                  <a:srgbClr val="000000"/>
                </a:solidFill>
                <a:latin typeface="Arimo Bold"/>
                <a:ea typeface="Arimo Bold"/>
                <a:cs typeface="Arimo Bold"/>
                <a:sym typeface="Arimo Bold"/>
              </a:rPr>
              <a:t>Recommended Model: </a:t>
            </a:r>
            <a:r>
              <a:rPr lang="en-US" sz="3300">
                <a:solidFill>
                  <a:srgbClr val="000000"/>
                </a:solidFill>
                <a:latin typeface="Arimo"/>
                <a:ea typeface="Arimo"/>
                <a:cs typeface="Arimo"/>
                <a:sym typeface="Arimo"/>
              </a:rPr>
              <a:t>Decision tree classification demonstrates superior performance for Falcon 9 first stage landing predictions.</a:t>
            </a:r>
          </a:p>
          <a:p>
            <a:pPr algn="l" marL="597217" indent="-298609" lvl="1">
              <a:lnSpc>
                <a:spcPts val="3564"/>
              </a:lnSpc>
            </a:pPr>
          </a:p>
          <a:p>
            <a:pPr algn="l" marL="597217" indent="-298609" lvl="1">
              <a:lnSpc>
                <a:spcPts val="3564"/>
              </a:lnSpc>
            </a:pPr>
          </a:p>
          <a:p>
            <a:pPr algn="l" marL="597217" indent="-298609" lvl="1">
              <a:lnSpc>
                <a:spcPts val="3564"/>
              </a:lnSpc>
            </a:pP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Executive Summary</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30</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23825"/>
              <a:ext cx="21031200" cy="974273"/>
            </a:xfrm>
            <a:prstGeom prst="rect">
              <a:avLst/>
            </a:prstGeom>
          </p:spPr>
          <p:txBody>
            <a:bodyPr anchor="ctr" rtlCol="false" tIns="0" lIns="0" bIns="0" rIns="0"/>
            <a:lstStyle/>
            <a:p>
              <a:pPr algn="l">
                <a:lnSpc>
                  <a:spcPts val="4017"/>
                </a:lnSpc>
              </a:pPr>
              <a:r>
                <a:rPr lang="en-US" sz="4650">
                  <a:solidFill>
                    <a:srgbClr val="0B49CB"/>
                  </a:solidFill>
                  <a:latin typeface="Arimo"/>
                  <a:ea typeface="Arimo"/>
                  <a:cs typeface="Arimo"/>
                  <a:sym typeface="Arimo"/>
                </a:rPr>
                <a:t>Total Number of Successful and Failure Mission Outcomes</a:t>
              </a:r>
            </a:p>
          </p:txBody>
        </p:sp>
      </p:grpSp>
      <p:grpSp>
        <p:nvGrpSpPr>
          <p:cNvPr name="Group 9" id="9"/>
          <p:cNvGrpSpPr>
            <a:grpSpLocks noChangeAspect="true"/>
          </p:cNvGrpSpPr>
          <p:nvPr/>
        </p:nvGrpSpPr>
        <p:grpSpPr>
          <a:xfrm rot="0">
            <a:off x="5215843" y="8496398"/>
            <a:ext cx="7030431" cy="1144419"/>
            <a:chOff x="0" y="0"/>
            <a:chExt cx="9373908" cy="1525892"/>
          </a:xfrm>
        </p:grpSpPr>
        <p:sp>
          <p:nvSpPr>
            <p:cNvPr name="Freeform 10" id="10"/>
            <p:cNvSpPr/>
            <p:nvPr/>
          </p:nvSpPr>
          <p:spPr>
            <a:xfrm flipH="false" flipV="false" rot="0">
              <a:off x="0" y="0"/>
              <a:ext cx="9373870" cy="1525905"/>
            </a:xfrm>
            <a:custGeom>
              <a:avLst/>
              <a:gdLst/>
              <a:ahLst/>
              <a:cxnLst/>
              <a:rect r="r" b="b" t="t" l="l"/>
              <a:pathLst>
                <a:path h="1525905" w="9373870">
                  <a:moveTo>
                    <a:pt x="0" y="0"/>
                  </a:moveTo>
                  <a:lnTo>
                    <a:pt x="9373870" y="0"/>
                  </a:lnTo>
                  <a:lnTo>
                    <a:pt x="9373870" y="1525905"/>
                  </a:lnTo>
                  <a:lnTo>
                    <a:pt x="0" y="1525905"/>
                  </a:lnTo>
                  <a:lnTo>
                    <a:pt x="0" y="0"/>
                  </a:lnTo>
                  <a:close/>
                </a:path>
              </a:pathLst>
            </a:custGeom>
            <a:blipFill>
              <a:blip r:embed="rId3"/>
              <a:stretch>
                <a:fillRect l="0" t="-21116" r="0" b="0"/>
              </a:stretch>
            </a:blipFill>
          </p:spPr>
        </p:sp>
      </p:grpSp>
      <p:grpSp>
        <p:nvGrpSpPr>
          <p:cNvPr name="Group 11" id="11"/>
          <p:cNvGrpSpPr/>
          <p:nvPr/>
        </p:nvGrpSpPr>
        <p:grpSpPr>
          <a:xfrm rot="0">
            <a:off x="1028700" y="2153851"/>
            <a:ext cx="16125909" cy="6362205"/>
            <a:chOff x="0" y="0"/>
            <a:chExt cx="21501212" cy="8482940"/>
          </a:xfrm>
        </p:grpSpPr>
        <p:sp>
          <p:nvSpPr>
            <p:cNvPr name="Freeform 12" id="12"/>
            <p:cNvSpPr/>
            <p:nvPr/>
          </p:nvSpPr>
          <p:spPr>
            <a:xfrm flipH="false" flipV="false" rot="0">
              <a:off x="0" y="0"/>
              <a:ext cx="21501212" cy="8482940"/>
            </a:xfrm>
            <a:custGeom>
              <a:avLst/>
              <a:gdLst/>
              <a:ahLst/>
              <a:cxnLst/>
              <a:rect r="r" b="b" t="t" l="l"/>
              <a:pathLst>
                <a:path h="8482940" w="21501212">
                  <a:moveTo>
                    <a:pt x="0" y="0"/>
                  </a:moveTo>
                  <a:lnTo>
                    <a:pt x="21501212" y="0"/>
                  </a:lnTo>
                  <a:lnTo>
                    <a:pt x="21501212" y="8482940"/>
                  </a:lnTo>
                  <a:lnTo>
                    <a:pt x="0" y="8482940"/>
                  </a:lnTo>
                  <a:close/>
                </a:path>
              </a:pathLst>
            </a:custGeom>
            <a:solidFill>
              <a:srgbClr val="000000">
                <a:alpha val="0"/>
              </a:srgbClr>
            </a:solidFill>
          </p:spPr>
        </p:sp>
        <p:sp>
          <p:nvSpPr>
            <p:cNvPr name="TextBox 13" id="13"/>
            <p:cNvSpPr txBox="true"/>
            <p:nvPr/>
          </p:nvSpPr>
          <p:spPr>
            <a:xfrm>
              <a:off x="0" y="-19050"/>
              <a:ext cx="21501212" cy="8501990"/>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This SQL query provides a comprehensive mission outcome comparison by counting successful and failed SpaceX missions side-by-side.</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marL="542925" indent="-271462" lvl="1">
                <a:lnSpc>
                  <a:spcPts val="3600"/>
                </a:lnSpc>
                <a:buFont typeface="Arial"/>
                <a:buChar char="•"/>
              </a:pPr>
              <a:r>
                <a:rPr lang="en-US" sz="3000">
                  <a:solidFill>
                    <a:srgbClr val="000000"/>
                  </a:solidFill>
                  <a:latin typeface="Arimo"/>
                  <a:ea typeface="Arimo"/>
                  <a:cs typeface="Arimo"/>
                  <a:sym typeface="Arimo"/>
                </a:rPr>
                <a:t>Two Subqueries with Cross Join:</a:t>
              </a:r>
            </a:p>
            <a:p>
              <a:pPr algn="l" marL="1228725" indent="-409575" lvl="2">
                <a:lnSpc>
                  <a:spcPts val="3600"/>
                </a:lnSpc>
                <a:buFont typeface="Arial"/>
                <a:buChar char="⚬"/>
              </a:pPr>
              <a:r>
                <a:rPr lang="en-US" sz="3000">
                  <a:solidFill>
                    <a:srgbClr val="000000"/>
                  </a:solidFill>
                  <a:latin typeface="Arimo"/>
                  <a:ea typeface="Arimo"/>
                  <a:cs typeface="Arimo"/>
                  <a:sym typeface="Arimo"/>
                </a:rPr>
                <a:t>Success Subquery: COUNT(*) WHERE MISSION_OUTCOME LIKE 'Success%' - counts all missions with outcomes starting with "Success"</a:t>
              </a:r>
            </a:p>
            <a:p>
              <a:pPr algn="l" marL="1228725" indent="-409575" lvl="2">
                <a:lnSpc>
                  <a:spcPts val="3600"/>
                </a:lnSpc>
                <a:buFont typeface="Arial"/>
                <a:buChar char="⚬"/>
              </a:pPr>
              <a:r>
                <a:rPr lang="en-US" sz="3000">
                  <a:solidFill>
                    <a:srgbClr val="000000"/>
                  </a:solidFill>
                  <a:latin typeface="Arimo"/>
                  <a:ea typeface="Arimo"/>
                  <a:cs typeface="Arimo"/>
                  <a:sym typeface="Arimo"/>
                </a:rPr>
                <a:t>Failure Subquery: COUNT(*) WHERE MISSION_OUTCOME LIKE 'Failure%' - counts all missions with outcomes starting with "Failure"</a:t>
              </a:r>
            </a:p>
            <a:p>
              <a:pPr algn="l" marL="542925" indent="-271462" lvl="1">
                <a:lnSpc>
                  <a:spcPts val="3600"/>
                </a:lnSpc>
                <a:buFont typeface="Arial"/>
                <a:buChar char="•"/>
              </a:pPr>
              <a:r>
                <a:rPr lang="en-US" sz="3000">
                  <a:solidFill>
                    <a:srgbClr val="000000"/>
                  </a:solidFill>
                  <a:latin typeface="Arimo"/>
                  <a:ea typeface="Arimo"/>
                  <a:cs typeface="Arimo"/>
                  <a:sym typeface="Arimo"/>
                </a:rPr>
                <a:t>Pattern Matching: LIKE 'Success%' and LIKE 'Failure%' capture variations like "Success (drone ship)", "Failure (parachute)", etc.</a:t>
              </a:r>
            </a:p>
            <a:p>
              <a:pPr algn="l" marL="542925" indent="-271462" lvl="1">
                <a:lnSpc>
                  <a:spcPts val="3600"/>
                </a:lnSpc>
                <a:buFont typeface="Arial"/>
                <a:buChar char="•"/>
              </a:pPr>
              <a:r>
                <a:rPr lang="en-US" sz="3000">
                  <a:solidFill>
                    <a:srgbClr val="000000"/>
                  </a:solidFill>
                  <a:latin typeface="Arimo"/>
                  <a:ea typeface="Arimo"/>
                  <a:cs typeface="Arimo"/>
                  <a:sym typeface="Arimo"/>
                </a:rPr>
                <a:t>Cross Join: Combines both counts into a single row result</a:t>
              </a:r>
            </a:p>
            <a:p>
              <a:pPr algn="l" marL="542925" indent="-271462" lvl="1">
                <a:lnSpc>
                  <a:spcPts val="3600"/>
                </a:lnSpc>
              </a:pP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31</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Boosters Carried Maximum Payload</a:t>
              </a:r>
            </a:p>
          </p:txBody>
        </p:sp>
      </p:grpSp>
      <p:grpSp>
        <p:nvGrpSpPr>
          <p:cNvPr name="Group 9" id="9"/>
          <p:cNvGrpSpPr>
            <a:grpSpLocks noChangeAspect="true"/>
          </p:cNvGrpSpPr>
          <p:nvPr/>
        </p:nvGrpSpPr>
        <p:grpSpPr>
          <a:xfrm rot="0">
            <a:off x="14096019" y="2255491"/>
            <a:ext cx="2443503" cy="7230484"/>
            <a:chOff x="0" y="0"/>
            <a:chExt cx="3258004" cy="9640646"/>
          </a:xfrm>
        </p:grpSpPr>
        <p:sp>
          <p:nvSpPr>
            <p:cNvPr name="Freeform 10" id="10"/>
            <p:cNvSpPr/>
            <p:nvPr/>
          </p:nvSpPr>
          <p:spPr>
            <a:xfrm flipH="false" flipV="false" rot="0">
              <a:off x="0" y="0"/>
              <a:ext cx="3258058" cy="9640697"/>
            </a:xfrm>
            <a:custGeom>
              <a:avLst/>
              <a:gdLst/>
              <a:ahLst/>
              <a:cxnLst/>
              <a:rect r="r" b="b" t="t" l="l"/>
              <a:pathLst>
                <a:path h="9640697" w="3258058">
                  <a:moveTo>
                    <a:pt x="0" y="0"/>
                  </a:moveTo>
                  <a:lnTo>
                    <a:pt x="3258058" y="0"/>
                  </a:lnTo>
                  <a:lnTo>
                    <a:pt x="3258058" y="9640697"/>
                  </a:lnTo>
                  <a:lnTo>
                    <a:pt x="0" y="9640697"/>
                  </a:lnTo>
                  <a:lnTo>
                    <a:pt x="0" y="0"/>
                  </a:lnTo>
                  <a:close/>
                </a:path>
              </a:pathLst>
            </a:custGeom>
            <a:blipFill>
              <a:blip r:embed="rId3"/>
              <a:stretch>
                <a:fillRect l="0" t="0" r="1" b="0"/>
              </a:stretch>
            </a:blipFill>
          </p:spPr>
        </p:sp>
      </p:grpSp>
      <p:grpSp>
        <p:nvGrpSpPr>
          <p:cNvPr name="Group 11" id="11"/>
          <p:cNvGrpSpPr/>
          <p:nvPr/>
        </p:nvGrpSpPr>
        <p:grpSpPr>
          <a:xfrm rot="0">
            <a:off x="1155017" y="2614484"/>
            <a:ext cx="12766132" cy="6099683"/>
            <a:chOff x="0" y="0"/>
            <a:chExt cx="17021510" cy="8132911"/>
          </a:xfrm>
        </p:grpSpPr>
        <p:sp>
          <p:nvSpPr>
            <p:cNvPr name="Freeform 12" id="12"/>
            <p:cNvSpPr/>
            <p:nvPr/>
          </p:nvSpPr>
          <p:spPr>
            <a:xfrm flipH="false" flipV="false" rot="0">
              <a:off x="0" y="0"/>
              <a:ext cx="17021510" cy="8132911"/>
            </a:xfrm>
            <a:custGeom>
              <a:avLst/>
              <a:gdLst/>
              <a:ahLst/>
              <a:cxnLst/>
              <a:rect r="r" b="b" t="t" l="l"/>
              <a:pathLst>
                <a:path h="8132911" w="17021510">
                  <a:moveTo>
                    <a:pt x="0" y="0"/>
                  </a:moveTo>
                  <a:lnTo>
                    <a:pt x="17021510" y="0"/>
                  </a:lnTo>
                  <a:lnTo>
                    <a:pt x="17021510" y="8132911"/>
                  </a:lnTo>
                  <a:lnTo>
                    <a:pt x="0" y="8132911"/>
                  </a:lnTo>
                  <a:close/>
                </a:path>
              </a:pathLst>
            </a:custGeom>
            <a:solidFill>
              <a:srgbClr val="000000">
                <a:alpha val="0"/>
              </a:srgbClr>
            </a:solidFill>
          </p:spPr>
        </p:sp>
        <p:sp>
          <p:nvSpPr>
            <p:cNvPr name="TextBox 13" id="13"/>
            <p:cNvSpPr txBox="true"/>
            <p:nvPr/>
          </p:nvSpPr>
          <p:spPr>
            <a:xfrm>
              <a:off x="0" y="-19050"/>
              <a:ext cx="17021510" cy="8151961"/>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This SQL query identifies which booster version(s) carried the heaviest payload in SpaceX's launch history.</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marL="542925" indent="-271462" lvl="1">
                <a:lnSpc>
                  <a:spcPts val="3600"/>
                </a:lnSpc>
                <a:buFont typeface="Arial"/>
                <a:buChar char="•"/>
              </a:pPr>
              <a:r>
                <a:rPr lang="en-US" sz="3000">
                  <a:solidFill>
                    <a:srgbClr val="000000"/>
                  </a:solidFill>
                  <a:latin typeface="Arimo"/>
                  <a:ea typeface="Arimo"/>
                  <a:cs typeface="Arimo"/>
                  <a:sym typeface="Arimo"/>
                </a:rPr>
                <a:t> SELECT DISTINCT BOOSTER_VERSION: Returns unique booster version identifiers, eliminating duplicates</a:t>
              </a:r>
            </a:p>
            <a:p>
              <a:pPr algn="l" marL="542925" indent="-271462" lvl="1">
                <a:lnSpc>
                  <a:spcPts val="3600"/>
                </a:lnSpc>
                <a:buFont typeface="Arial"/>
                <a:buChar char="•"/>
              </a:pPr>
              <a:r>
                <a:rPr lang="en-US" sz="3000">
                  <a:solidFill>
                    <a:srgbClr val="000000"/>
                  </a:solidFill>
                  <a:latin typeface="Arimo"/>
                  <a:ea typeface="Arimo"/>
                  <a:cs typeface="Arimo"/>
                  <a:sym typeface="Arimo"/>
                </a:rPr>
                <a:t> FROM SPACEXTBL: Queries the SpaceX database table</a:t>
              </a:r>
            </a:p>
            <a:p>
              <a:pPr algn="l" marL="542925" indent="-271462" lvl="1">
                <a:lnSpc>
                  <a:spcPts val="3600"/>
                </a:lnSpc>
                <a:buFont typeface="Arial"/>
                <a:buChar char="•"/>
              </a:pPr>
              <a:r>
                <a:rPr lang="en-US" sz="3000">
                  <a:solidFill>
                    <a:srgbClr val="000000"/>
                  </a:solidFill>
                  <a:latin typeface="Arimo"/>
                  <a:ea typeface="Arimo"/>
                  <a:cs typeface="Arimo"/>
                  <a:sym typeface="Arimo"/>
                </a:rPr>
                <a:t> WHERE PAYLOAD_MASS__KG_ =: Filters for records matching a specific payload mass</a:t>
              </a:r>
            </a:p>
            <a:p>
              <a:pPr algn="l" marL="542925" indent="-271462" lvl="1">
                <a:lnSpc>
                  <a:spcPts val="3600"/>
                </a:lnSpc>
                <a:buFont typeface="Arial"/>
                <a:buChar char="•"/>
              </a:pPr>
              <a:r>
                <a:rPr lang="en-US" sz="3000">
                  <a:solidFill>
                    <a:srgbClr val="000000"/>
                  </a:solidFill>
                  <a:latin typeface="Arimo"/>
                  <a:ea typeface="Arimo"/>
                  <a:cs typeface="Arimo"/>
                  <a:sym typeface="Arimo"/>
                </a:rPr>
                <a:t> (SELECT MAX(PAYLOAD_MASS__KG_) FROM SPACEXTBL): Subquery that finds the maximum payload mass in the entire dataset</a:t>
              </a:r>
            </a:p>
            <a:p>
              <a:pPr algn="l" marL="542925" indent="-271462" lvl="1">
                <a:lnSpc>
                  <a:spcPts val="3600"/>
                </a:lnSpc>
              </a:pP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32</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2015 Launch Records</a:t>
              </a:r>
            </a:p>
          </p:txBody>
        </p:sp>
      </p:grpSp>
      <p:grpSp>
        <p:nvGrpSpPr>
          <p:cNvPr name="Group 9" id="9"/>
          <p:cNvGrpSpPr>
            <a:grpSpLocks noChangeAspect="true"/>
          </p:cNvGrpSpPr>
          <p:nvPr/>
        </p:nvGrpSpPr>
        <p:grpSpPr>
          <a:xfrm rot="0">
            <a:off x="6275236" y="7439085"/>
            <a:ext cx="5530034" cy="1900503"/>
            <a:chOff x="0" y="0"/>
            <a:chExt cx="7373378" cy="2534004"/>
          </a:xfrm>
        </p:grpSpPr>
        <p:sp>
          <p:nvSpPr>
            <p:cNvPr name="Freeform 10" id="10"/>
            <p:cNvSpPr/>
            <p:nvPr/>
          </p:nvSpPr>
          <p:spPr>
            <a:xfrm flipH="false" flipV="false" rot="0">
              <a:off x="0" y="0"/>
              <a:ext cx="7373366" cy="2534031"/>
            </a:xfrm>
            <a:custGeom>
              <a:avLst/>
              <a:gdLst/>
              <a:ahLst/>
              <a:cxnLst/>
              <a:rect r="r" b="b" t="t" l="l"/>
              <a:pathLst>
                <a:path h="2534031" w="7373366">
                  <a:moveTo>
                    <a:pt x="0" y="0"/>
                  </a:moveTo>
                  <a:lnTo>
                    <a:pt x="7373366" y="0"/>
                  </a:lnTo>
                  <a:lnTo>
                    <a:pt x="7373366" y="2534031"/>
                  </a:lnTo>
                  <a:lnTo>
                    <a:pt x="0" y="2534031"/>
                  </a:lnTo>
                  <a:lnTo>
                    <a:pt x="0" y="0"/>
                  </a:lnTo>
                  <a:close/>
                </a:path>
              </a:pathLst>
            </a:custGeom>
            <a:blipFill>
              <a:blip r:embed="rId3"/>
              <a:stretch>
                <a:fillRect l="0" t="0" r="0" b="1"/>
              </a:stretch>
            </a:blipFill>
          </p:spPr>
        </p:sp>
      </p:grpSp>
      <p:grpSp>
        <p:nvGrpSpPr>
          <p:cNvPr name="Group 11" id="11"/>
          <p:cNvGrpSpPr/>
          <p:nvPr/>
        </p:nvGrpSpPr>
        <p:grpSpPr>
          <a:xfrm rot="0">
            <a:off x="1152089" y="2116773"/>
            <a:ext cx="15776328" cy="5642483"/>
            <a:chOff x="0" y="0"/>
            <a:chExt cx="21035104" cy="7523311"/>
          </a:xfrm>
        </p:grpSpPr>
        <p:sp>
          <p:nvSpPr>
            <p:cNvPr name="Freeform 12" id="12"/>
            <p:cNvSpPr/>
            <p:nvPr/>
          </p:nvSpPr>
          <p:spPr>
            <a:xfrm flipH="false" flipV="false" rot="0">
              <a:off x="0" y="0"/>
              <a:ext cx="21035105" cy="7523311"/>
            </a:xfrm>
            <a:custGeom>
              <a:avLst/>
              <a:gdLst/>
              <a:ahLst/>
              <a:cxnLst/>
              <a:rect r="r" b="b" t="t" l="l"/>
              <a:pathLst>
                <a:path h="7523311" w="21035105">
                  <a:moveTo>
                    <a:pt x="0" y="0"/>
                  </a:moveTo>
                  <a:lnTo>
                    <a:pt x="21035105" y="0"/>
                  </a:lnTo>
                  <a:lnTo>
                    <a:pt x="21035105" y="7523311"/>
                  </a:lnTo>
                  <a:lnTo>
                    <a:pt x="0" y="7523311"/>
                  </a:lnTo>
                  <a:close/>
                </a:path>
              </a:pathLst>
            </a:custGeom>
            <a:solidFill>
              <a:srgbClr val="000000">
                <a:alpha val="0"/>
              </a:srgbClr>
            </a:solidFill>
          </p:spPr>
        </p:sp>
        <p:sp>
          <p:nvSpPr>
            <p:cNvPr name="TextBox 13" id="13"/>
            <p:cNvSpPr txBox="true"/>
            <p:nvPr/>
          </p:nvSpPr>
          <p:spPr>
            <a:xfrm>
              <a:off x="0" y="-19050"/>
              <a:ext cx="21035104" cy="7542361"/>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This SQL query retrieves specific mission details for SpaceX launches in 2015 that failed to land successfully on drone ships.</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marL="542925" indent="-271462" lvl="1">
                <a:lnSpc>
                  <a:spcPts val="3600"/>
                </a:lnSpc>
                <a:buFont typeface="Arial"/>
                <a:buChar char="•"/>
              </a:pPr>
              <a:r>
                <a:rPr lang="en-US" sz="3000">
                  <a:solidFill>
                    <a:srgbClr val="000000"/>
                  </a:solidFill>
                  <a:latin typeface="Arimo"/>
                  <a:ea typeface="Arimo"/>
                  <a:cs typeface="Arimo"/>
                  <a:sym typeface="Arimo"/>
                </a:rPr>
                <a:t> SELECT DATE, BOOSTER_VERSION, LAUNCH_SITE: Returns three key mission identifiers</a:t>
              </a:r>
            </a:p>
            <a:p>
              <a:pPr algn="l" marL="542925" indent="-271462" lvl="1">
                <a:lnSpc>
                  <a:spcPts val="3600"/>
                </a:lnSpc>
                <a:buFont typeface="Arial"/>
                <a:buChar char="•"/>
              </a:pPr>
              <a:r>
                <a:rPr lang="en-US" sz="3000">
                  <a:solidFill>
                    <a:srgbClr val="000000"/>
                  </a:solidFill>
                  <a:latin typeface="Arimo"/>
                  <a:ea typeface="Arimo"/>
                  <a:cs typeface="Arimo"/>
                  <a:sym typeface="Arimo"/>
                </a:rPr>
                <a:t>FROM SPACEXTBL: Queries the SpaceX database table</a:t>
              </a:r>
            </a:p>
            <a:p>
              <a:pPr algn="l" marL="542925" indent="-271462" lvl="1">
                <a:lnSpc>
                  <a:spcPts val="3600"/>
                </a:lnSpc>
                <a:buFont typeface="Arial"/>
                <a:buChar char="•"/>
              </a:pPr>
              <a:r>
                <a:rPr lang="en-US" sz="3000">
                  <a:solidFill>
                    <a:srgbClr val="000000"/>
                  </a:solidFill>
                  <a:latin typeface="Arimo"/>
                  <a:ea typeface="Arimo"/>
                  <a:cs typeface="Arimo"/>
                  <a:sym typeface="Arimo"/>
                </a:rPr>
                <a:t> WHERE year(DATE) = '2015': Filters for missions launched in 2015 using date extraction function</a:t>
              </a:r>
            </a:p>
            <a:p>
              <a:pPr algn="l" marL="542925" indent="-271462" lvl="1">
                <a:lnSpc>
                  <a:spcPts val="3600"/>
                </a:lnSpc>
                <a:buFont typeface="Arial"/>
                <a:buChar char="•"/>
              </a:pPr>
              <a:r>
                <a:rPr lang="en-US" sz="3000">
                  <a:solidFill>
                    <a:srgbClr val="000000"/>
                  </a:solidFill>
                  <a:latin typeface="Arimo"/>
                  <a:ea typeface="Arimo"/>
                  <a:cs typeface="Arimo"/>
                  <a:sym typeface="Arimo"/>
                </a:rPr>
                <a:t> AND LANDING__OUTCOME = 'Failure (drone ship)': Further filters for failed ASDS (drone ship) landing attempts</a:t>
              </a:r>
            </a:p>
            <a:p>
              <a:pPr algn="l" marL="542925" indent="-271462" lvl="1">
                <a:lnSpc>
                  <a:spcPts val="3600"/>
                </a:lnSpc>
              </a:pP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33</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14300"/>
              <a:ext cx="21031200" cy="983798"/>
            </a:xfrm>
            <a:prstGeom prst="rect">
              <a:avLst/>
            </a:prstGeom>
          </p:spPr>
          <p:txBody>
            <a:bodyPr anchor="ctr" rtlCol="false" tIns="0" lIns="0" bIns="0" rIns="0"/>
            <a:lstStyle/>
            <a:p>
              <a:pPr algn="l">
                <a:lnSpc>
                  <a:spcPts val="3628"/>
                </a:lnSpc>
              </a:pPr>
              <a:r>
                <a:rPr lang="en-US" sz="4200">
                  <a:solidFill>
                    <a:srgbClr val="0B49CB"/>
                  </a:solidFill>
                  <a:latin typeface="Arimo"/>
                  <a:ea typeface="Arimo"/>
                  <a:cs typeface="Arimo"/>
                  <a:sym typeface="Arimo"/>
                </a:rPr>
                <a:t>Rank Landing Outcomes Between 2010-06-04 and 2017-03-20</a:t>
              </a:r>
            </a:p>
          </p:txBody>
        </p:sp>
      </p:grpSp>
      <p:grpSp>
        <p:nvGrpSpPr>
          <p:cNvPr name="Group 9" id="9"/>
          <p:cNvGrpSpPr>
            <a:grpSpLocks noChangeAspect="true"/>
          </p:cNvGrpSpPr>
          <p:nvPr/>
        </p:nvGrpSpPr>
        <p:grpSpPr>
          <a:xfrm rot="0">
            <a:off x="12857528" y="3066922"/>
            <a:ext cx="4544060" cy="4858428"/>
            <a:chOff x="0" y="0"/>
            <a:chExt cx="6058746" cy="6477904"/>
          </a:xfrm>
        </p:grpSpPr>
        <p:sp>
          <p:nvSpPr>
            <p:cNvPr name="Freeform 10" id="10"/>
            <p:cNvSpPr/>
            <p:nvPr/>
          </p:nvSpPr>
          <p:spPr>
            <a:xfrm flipH="false" flipV="false" rot="0">
              <a:off x="0" y="0"/>
              <a:ext cx="6058789" cy="6477889"/>
            </a:xfrm>
            <a:custGeom>
              <a:avLst/>
              <a:gdLst/>
              <a:ahLst/>
              <a:cxnLst/>
              <a:rect r="r" b="b" t="t" l="l"/>
              <a:pathLst>
                <a:path h="6477889" w="6058789">
                  <a:moveTo>
                    <a:pt x="0" y="0"/>
                  </a:moveTo>
                  <a:lnTo>
                    <a:pt x="6058789" y="0"/>
                  </a:lnTo>
                  <a:lnTo>
                    <a:pt x="6058789" y="6477889"/>
                  </a:lnTo>
                  <a:lnTo>
                    <a:pt x="0" y="6477889"/>
                  </a:lnTo>
                  <a:lnTo>
                    <a:pt x="0" y="0"/>
                  </a:lnTo>
                  <a:close/>
                </a:path>
              </a:pathLst>
            </a:custGeom>
            <a:blipFill>
              <a:blip r:embed="rId3"/>
              <a:stretch>
                <a:fillRect l="0" t="0" r="0" b="0"/>
              </a:stretch>
            </a:blipFill>
          </p:spPr>
        </p:sp>
      </p:grpSp>
      <p:grpSp>
        <p:nvGrpSpPr>
          <p:cNvPr name="Group 11" id="11"/>
          <p:cNvGrpSpPr/>
          <p:nvPr/>
        </p:nvGrpSpPr>
        <p:grpSpPr>
          <a:xfrm rot="0">
            <a:off x="1028700" y="2169533"/>
            <a:ext cx="11218712" cy="7471283"/>
            <a:chOff x="0" y="0"/>
            <a:chExt cx="14958282" cy="9961711"/>
          </a:xfrm>
        </p:grpSpPr>
        <p:sp>
          <p:nvSpPr>
            <p:cNvPr name="Freeform 12" id="12"/>
            <p:cNvSpPr/>
            <p:nvPr/>
          </p:nvSpPr>
          <p:spPr>
            <a:xfrm flipH="false" flipV="false" rot="0">
              <a:off x="0" y="0"/>
              <a:ext cx="14958282" cy="9961711"/>
            </a:xfrm>
            <a:custGeom>
              <a:avLst/>
              <a:gdLst/>
              <a:ahLst/>
              <a:cxnLst/>
              <a:rect r="r" b="b" t="t" l="l"/>
              <a:pathLst>
                <a:path h="9961711" w="14958282">
                  <a:moveTo>
                    <a:pt x="0" y="0"/>
                  </a:moveTo>
                  <a:lnTo>
                    <a:pt x="14958282" y="0"/>
                  </a:lnTo>
                  <a:lnTo>
                    <a:pt x="14958282" y="9961711"/>
                  </a:lnTo>
                  <a:lnTo>
                    <a:pt x="0" y="9961711"/>
                  </a:lnTo>
                  <a:close/>
                </a:path>
              </a:pathLst>
            </a:custGeom>
            <a:solidFill>
              <a:srgbClr val="000000">
                <a:alpha val="0"/>
              </a:srgbClr>
            </a:solidFill>
          </p:spPr>
        </p:sp>
        <p:sp>
          <p:nvSpPr>
            <p:cNvPr name="TextBox 13" id="13"/>
            <p:cNvSpPr txBox="true"/>
            <p:nvPr/>
          </p:nvSpPr>
          <p:spPr>
            <a:xfrm>
              <a:off x="0" y="-19050"/>
              <a:ext cx="14958282" cy="9980761"/>
            </a:xfrm>
            <a:prstGeom prst="rect">
              <a:avLst/>
            </a:prstGeom>
          </p:spPr>
          <p:txBody>
            <a:bodyPr anchor="ctr" rtlCol="false" tIns="0" lIns="0" bIns="0" rIns="0"/>
            <a:lstStyle/>
            <a:p>
              <a:pPr algn="l">
                <a:lnSpc>
                  <a:spcPts val="3600"/>
                </a:lnSpc>
              </a:pPr>
              <a:r>
                <a:rPr lang="en-US" sz="3000">
                  <a:solidFill>
                    <a:srgbClr val="000000"/>
                  </a:solidFill>
                  <a:latin typeface="Arimo"/>
                  <a:ea typeface="Arimo"/>
                  <a:cs typeface="Arimo"/>
                  <a:sym typeface="Arimo"/>
                </a:rPr>
                <a:t>This SQL query analyzes SpaceX landing attempt results during their early development period, ranking outcomes by frequency.</a:t>
              </a:r>
            </a:p>
            <a:p>
              <a:pPr algn="l">
                <a:lnSpc>
                  <a:spcPts val="3600"/>
                </a:lnSpc>
              </a:pPr>
            </a:p>
            <a:p>
              <a:pPr algn="l">
                <a:lnSpc>
                  <a:spcPts val="3600"/>
                </a:lnSpc>
              </a:pPr>
              <a:r>
                <a:rPr lang="en-US" sz="3000">
                  <a:solidFill>
                    <a:srgbClr val="000000"/>
                  </a:solidFill>
                  <a:latin typeface="Arimo"/>
                  <a:ea typeface="Arimo"/>
                  <a:cs typeface="Arimo"/>
                  <a:sym typeface="Arimo"/>
                </a:rPr>
                <a:t>Query Breakdown:</a:t>
              </a:r>
            </a:p>
            <a:p>
              <a:pPr algn="l" marL="542925" indent="-271462" lvl="1">
                <a:lnSpc>
                  <a:spcPts val="3600"/>
                </a:lnSpc>
                <a:buFont typeface="Arial"/>
                <a:buChar char="•"/>
              </a:pPr>
              <a:r>
                <a:rPr lang="en-US" sz="3000">
                  <a:solidFill>
                    <a:srgbClr val="000000"/>
                  </a:solidFill>
                  <a:latin typeface="Arimo"/>
                  <a:ea typeface="Arimo"/>
                  <a:cs typeface="Arimo"/>
                  <a:sym typeface="Arimo"/>
                </a:rPr>
                <a:t> SELECT LANDING__OUTCOME, COUNT(LANDING__OUTCOME) AS Landing_Count: Returns outcome types and their occurrence counts</a:t>
              </a:r>
            </a:p>
            <a:p>
              <a:pPr algn="l" marL="542925" indent="-271462" lvl="1">
                <a:lnSpc>
                  <a:spcPts val="3600"/>
                </a:lnSpc>
                <a:buFont typeface="Arial"/>
                <a:buChar char="•"/>
              </a:pPr>
              <a:r>
                <a:rPr lang="en-US" sz="3000">
                  <a:solidFill>
                    <a:srgbClr val="000000"/>
                  </a:solidFill>
                  <a:latin typeface="Arimo"/>
                  <a:ea typeface="Arimo"/>
                  <a:cs typeface="Arimo"/>
                  <a:sym typeface="Arimo"/>
                </a:rPr>
                <a:t> FROM SPACEXTBL: Queries the SpaceX database table</a:t>
              </a:r>
            </a:p>
            <a:p>
              <a:pPr algn="l" marL="542925" indent="-271462" lvl="1">
                <a:lnSpc>
                  <a:spcPts val="3600"/>
                </a:lnSpc>
                <a:buFont typeface="Arial"/>
                <a:buChar char="•"/>
              </a:pPr>
              <a:r>
                <a:rPr lang="en-US" sz="3000">
                  <a:solidFill>
                    <a:srgbClr val="000000"/>
                  </a:solidFill>
                  <a:latin typeface="Arimo"/>
                  <a:ea typeface="Arimo"/>
                  <a:cs typeface="Arimo"/>
                  <a:sym typeface="Arimo"/>
                </a:rPr>
                <a:t> WHERE DATE BETWEEN '2010-06-04' AND '2017-03-20': Filters for ~7-year period covering early SpaceX missions</a:t>
              </a:r>
            </a:p>
            <a:p>
              <a:pPr algn="l" marL="542925" indent="-271462" lvl="1">
                <a:lnSpc>
                  <a:spcPts val="3600"/>
                </a:lnSpc>
                <a:buFont typeface="Arial"/>
                <a:buChar char="•"/>
              </a:pPr>
              <a:r>
                <a:rPr lang="en-US" sz="3000">
                  <a:solidFill>
                    <a:srgbClr val="000000"/>
                  </a:solidFill>
                  <a:latin typeface="Arimo"/>
                  <a:ea typeface="Arimo"/>
                  <a:cs typeface="Arimo"/>
                  <a:sym typeface="Arimo"/>
                </a:rPr>
                <a:t> GROUP BY LANDING__OUTCOME: Groups records by landing outcome type for counting</a:t>
              </a:r>
            </a:p>
            <a:p>
              <a:pPr algn="l" marL="542925" indent="-271462" lvl="1">
                <a:lnSpc>
                  <a:spcPts val="3600"/>
                </a:lnSpc>
                <a:buFont typeface="Arial"/>
                <a:buChar char="•"/>
              </a:pPr>
              <a:r>
                <a:rPr lang="en-US" sz="3000">
                  <a:solidFill>
                    <a:srgbClr val="000000"/>
                  </a:solidFill>
                  <a:latin typeface="Arimo"/>
                  <a:ea typeface="Arimo"/>
                  <a:cs typeface="Arimo"/>
                  <a:sym typeface="Arimo"/>
                </a:rPr>
                <a:t> ORDER BY COUNT(LANDING__OUTCOME) DESC: Sorts results from most to least frequent outcomes</a:t>
              </a:r>
            </a:p>
            <a:p>
              <a:pPr algn="l" marL="542925" indent="-271462" lvl="1">
                <a:lnSpc>
                  <a:spcPts val="3600"/>
                </a:lnSpc>
              </a:pP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6955" y="3794619"/>
            <a:ext cx="1587454" cy="553998"/>
            <a:chOff x="0" y="0"/>
            <a:chExt cx="2116606" cy="738664"/>
          </a:xfrm>
        </p:grpSpPr>
        <p:sp>
          <p:nvSpPr>
            <p:cNvPr name="Freeform 4" id="4"/>
            <p:cNvSpPr/>
            <p:nvPr/>
          </p:nvSpPr>
          <p:spPr>
            <a:xfrm flipH="false" flipV="false" rot="0">
              <a:off x="0" y="0"/>
              <a:ext cx="2116582" cy="738632"/>
            </a:xfrm>
            <a:custGeom>
              <a:avLst/>
              <a:gdLst/>
              <a:ahLst/>
              <a:cxnLst/>
              <a:rect r="r" b="b" t="t" l="l"/>
              <a:pathLst>
                <a:path h="738632" w="2116582">
                  <a:moveTo>
                    <a:pt x="0" y="0"/>
                  </a:moveTo>
                  <a:lnTo>
                    <a:pt x="2116582" y="0"/>
                  </a:lnTo>
                  <a:lnTo>
                    <a:pt x="2116582" y="738632"/>
                  </a:lnTo>
                  <a:lnTo>
                    <a:pt x="0" y="738632"/>
                  </a:lnTo>
                  <a:close/>
                </a:path>
              </a:pathLst>
            </a:custGeom>
            <a:solidFill>
              <a:srgbClr val="0948CB"/>
            </a:solidFill>
          </p:spPr>
        </p:sp>
        <p:sp>
          <p:nvSpPr>
            <p:cNvPr name="TextBox 5" id="5"/>
            <p:cNvSpPr txBox="true"/>
            <p:nvPr/>
          </p:nvSpPr>
          <p:spPr>
            <a:xfrm>
              <a:off x="0" y="-57150"/>
              <a:ext cx="2116606" cy="795814"/>
            </a:xfrm>
            <a:prstGeom prst="rect">
              <a:avLst/>
            </a:prstGeom>
          </p:spPr>
          <p:txBody>
            <a:bodyPr anchor="t" rtlCol="false" tIns="50800" lIns="50800" bIns="50800" rIns="50800"/>
            <a:lstStyle/>
            <a:p>
              <a:pPr algn="l">
                <a:lnSpc>
                  <a:spcPts val="3240"/>
                </a:lnSpc>
              </a:pPr>
              <a:r>
                <a:rPr lang="en-US" sz="2700">
                  <a:solidFill>
                    <a:srgbClr val="FFFFFF"/>
                  </a:solidFill>
                  <a:latin typeface="Calibri (MS)"/>
                  <a:ea typeface="Calibri (MS)"/>
                  <a:cs typeface="Calibri (MS)"/>
                  <a:sym typeface="Calibri (MS)"/>
                </a:rPr>
                <a:t>Section 3</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35</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05493"/>
                  </a:solidFill>
                  <a:latin typeface="Arimo"/>
                  <a:ea typeface="Arimo"/>
                  <a:cs typeface="Arimo"/>
                  <a:sym typeface="Arimo"/>
                </a:rPr>
                <a:t>Map with Marked Launch Sites</a:t>
              </a:r>
            </a:p>
          </p:txBody>
        </p:sp>
      </p:grpSp>
      <p:grpSp>
        <p:nvGrpSpPr>
          <p:cNvPr name="Group 9" id="9"/>
          <p:cNvGrpSpPr>
            <a:grpSpLocks noChangeAspect="true"/>
          </p:cNvGrpSpPr>
          <p:nvPr/>
        </p:nvGrpSpPr>
        <p:grpSpPr>
          <a:xfrm rot="0">
            <a:off x="9382974" y="3543870"/>
            <a:ext cx="8542714" cy="4335873"/>
            <a:chOff x="0" y="0"/>
            <a:chExt cx="11390286" cy="5781164"/>
          </a:xfrm>
        </p:grpSpPr>
        <p:sp>
          <p:nvSpPr>
            <p:cNvPr name="Freeform 10" id="10"/>
            <p:cNvSpPr/>
            <p:nvPr/>
          </p:nvSpPr>
          <p:spPr>
            <a:xfrm flipH="false" flipV="false" rot="0">
              <a:off x="0" y="0"/>
              <a:ext cx="11390249" cy="5781167"/>
            </a:xfrm>
            <a:custGeom>
              <a:avLst/>
              <a:gdLst/>
              <a:ahLst/>
              <a:cxnLst/>
              <a:rect r="r" b="b" t="t" l="l"/>
              <a:pathLst>
                <a:path h="5781167" w="11390249">
                  <a:moveTo>
                    <a:pt x="0" y="0"/>
                  </a:moveTo>
                  <a:lnTo>
                    <a:pt x="11390249" y="0"/>
                  </a:lnTo>
                  <a:lnTo>
                    <a:pt x="11390249" y="5781167"/>
                  </a:lnTo>
                  <a:lnTo>
                    <a:pt x="0" y="5781167"/>
                  </a:lnTo>
                  <a:lnTo>
                    <a:pt x="0" y="0"/>
                  </a:lnTo>
                  <a:close/>
                </a:path>
              </a:pathLst>
            </a:custGeom>
            <a:blipFill>
              <a:blip r:embed="rId3"/>
              <a:stretch>
                <a:fillRect l="0" t="0" r="0" b="-4"/>
              </a:stretch>
            </a:blipFill>
          </p:spPr>
        </p:sp>
      </p:grpSp>
      <p:sp>
        <p:nvSpPr>
          <p:cNvPr name="TextBox 11" id="11"/>
          <p:cNvSpPr txBox="true"/>
          <p:nvPr/>
        </p:nvSpPr>
        <p:spPr>
          <a:xfrm rot="0">
            <a:off x="651076" y="2299074"/>
            <a:ext cx="8390640" cy="7391400"/>
          </a:xfrm>
          <a:prstGeom prst="rect">
            <a:avLst/>
          </a:prstGeom>
        </p:spPr>
        <p:txBody>
          <a:bodyPr anchor="t" rtlCol="false" tIns="0" lIns="0" bIns="0" rIns="0">
            <a:spAutoFit/>
          </a:bodyPr>
          <a:lstStyle/>
          <a:p>
            <a:pPr algn="l">
              <a:lnSpc>
                <a:spcPts val="3240"/>
              </a:lnSpc>
            </a:pPr>
            <a:r>
              <a:rPr lang="en-US" sz="2700">
                <a:solidFill>
                  <a:srgbClr val="000000"/>
                </a:solidFill>
                <a:latin typeface="Arimo"/>
                <a:ea typeface="Arimo"/>
                <a:cs typeface="Arimo"/>
                <a:sym typeface="Arimo"/>
              </a:rPr>
              <a:t>Explanation: </a:t>
            </a:r>
          </a:p>
          <a:p>
            <a:pPr algn="l">
              <a:lnSpc>
                <a:spcPts val="3240"/>
              </a:lnSpc>
            </a:pPr>
          </a:p>
          <a:p>
            <a:pPr algn="l">
              <a:lnSpc>
                <a:spcPts val="3240"/>
              </a:lnSpc>
            </a:pPr>
            <a:r>
              <a:rPr lang="en-US" sz="2700">
                <a:solidFill>
                  <a:srgbClr val="000000"/>
                </a:solidFill>
                <a:latin typeface="Arimo"/>
                <a:ea typeface="Arimo"/>
                <a:cs typeface="Arimo"/>
                <a:sym typeface="Arimo"/>
              </a:rPr>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pPr algn="l">
              <a:lnSpc>
                <a:spcPts val="3240"/>
              </a:lnSpc>
            </a:pPr>
          </a:p>
          <a:p>
            <a:pPr algn="l">
              <a:lnSpc>
                <a:spcPts val="3240"/>
              </a:lnSpc>
            </a:pPr>
            <a:r>
              <a:rPr lang="en-US" sz="2700">
                <a:solidFill>
                  <a:srgbClr val="000000"/>
                </a:solidFill>
                <a:latin typeface="Arimo"/>
                <a:ea typeface="Arimo"/>
                <a:cs typeface="Arimo"/>
                <a:sym typeface="Arimo"/>
              </a:rPr>
              <a:t>• All launch sites are in very close proximity to the coast; while launching rockets towards the ocean it minimizes the risk of having any debris dropping or exploding near people. </a:t>
            </a:r>
          </a:p>
          <a:p>
            <a:pPr algn="l">
              <a:lnSpc>
                <a:spcPts val="3240"/>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36</a:t>
              </a:r>
            </a:p>
          </p:txBody>
        </p:sp>
      </p:grpSp>
      <p:sp>
        <p:nvSpPr>
          <p:cNvPr name="TextBox 6" id="6"/>
          <p:cNvSpPr txBox="true"/>
          <p:nvPr/>
        </p:nvSpPr>
        <p:spPr>
          <a:xfrm rot="0">
            <a:off x="1028700" y="2764094"/>
            <a:ext cx="9091442" cy="6464142"/>
          </a:xfrm>
          <a:prstGeom prst="rect">
            <a:avLst/>
          </a:prstGeom>
        </p:spPr>
        <p:txBody>
          <a:bodyPr anchor="t" rtlCol="false" tIns="0" lIns="0" bIns="0" rIns="0">
            <a:spAutoFit/>
          </a:bodyPr>
          <a:lstStyle/>
          <a:p>
            <a:pPr algn="l">
              <a:lnSpc>
                <a:spcPts val="3960"/>
              </a:lnSpc>
            </a:pPr>
            <a:r>
              <a:rPr lang="en-US" sz="3300">
                <a:solidFill>
                  <a:srgbClr val="000000"/>
                </a:solidFill>
                <a:latin typeface="Arimo"/>
                <a:ea typeface="Arimo"/>
                <a:cs typeface="Arimo"/>
                <a:sym typeface="Arimo"/>
              </a:rPr>
              <a:t>Explanation: </a:t>
            </a:r>
          </a:p>
          <a:p>
            <a:pPr algn="l">
              <a:lnSpc>
                <a:spcPts val="3960"/>
              </a:lnSpc>
            </a:pPr>
            <a:r>
              <a:rPr lang="en-US" sz="3300">
                <a:solidFill>
                  <a:srgbClr val="000000"/>
                </a:solidFill>
                <a:latin typeface="Arimo"/>
                <a:ea typeface="Arimo"/>
                <a:cs typeface="Arimo"/>
                <a:sym typeface="Arimo"/>
              </a:rPr>
              <a:t>• From the color-labeled markers we should be able to easily identify which launch sites have relatively high success rates.  </a:t>
            </a:r>
          </a:p>
          <a:p>
            <a:pPr algn="l" marL="597217" indent="-298609" lvl="1">
              <a:lnSpc>
                <a:spcPts val="3960"/>
              </a:lnSpc>
              <a:buFont typeface="Arial"/>
              <a:buChar char="•"/>
            </a:pPr>
            <a:r>
              <a:rPr lang="en-US" sz="3300">
                <a:solidFill>
                  <a:srgbClr val="000000"/>
                </a:solidFill>
                <a:latin typeface="Arimo"/>
                <a:ea typeface="Arimo"/>
                <a:cs typeface="Arimo"/>
                <a:sym typeface="Arimo"/>
              </a:rPr>
              <a:t>Green Marker = Successful Launch </a:t>
            </a:r>
          </a:p>
          <a:p>
            <a:pPr algn="l" marL="597217" indent="-298609" lvl="1">
              <a:lnSpc>
                <a:spcPts val="3960"/>
              </a:lnSpc>
              <a:buFont typeface="Arial"/>
              <a:buChar char="•"/>
            </a:pPr>
            <a:r>
              <a:rPr lang="en-US" sz="3300">
                <a:solidFill>
                  <a:srgbClr val="000000"/>
                </a:solidFill>
                <a:latin typeface="Arimo"/>
                <a:ea typeface="Arimo"/>
                <a:cs typeface="Arimo"/>
                <a:sym typeface="Arimo"/>
              </a:rPr>
              <a:t>Red Marker = Failed Launch </a:t>
            </a:r>
          </a:p>
          <a:p>
            <a:pPr algn="l" marL="597217" indent="-298609" lvl="1">
              <a:lnSpc>
                <a:spcPts val="3960"/>
              </a:lnSpc>
            </a:pPr>
            <a:r>
              <a:rPr lang="en-US" sz="3300">
                <a:solidFill>
                  <a:srgbClr val="000000"/>
                </a:solidFill>
                <a:latin typeface="Arimo"/>
                <a:ea typeface="Arimo"/>
                <a:cs typeface="Arimo"/>
                <a:sym typeface="Arimo"/>
              </a:rPr>
              <a:t>• Launch Site KSC LC-39A has a very high Success Rate. </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23825"/>
              <a:ext cx="21031200" cy="974273"/>
            </a:xfrm>
            <a:prstGeom prst="rect">
              <a:avLst/>
            </a:prstGeom>
          </p:spPr>
          <p:txBody>
            <a:bodyPr anchor="ctr" rtlCol="false" tIns="0" lIns="0" bIns="0" rIns="0"/>
            <a:lstStyle/>
            <a:p>
              <a:pPr algn="l">
                <a:lnSpc>
                  <a:spcPts val="4017"/>
                </a:lnSpc>
              </a:pPr>
              <a:r>
                <a:rPr lang="en-US" sz="4650" b="true">
                  <a:solidFill>
                    <a:srgbClr val="005493"/>
                  </a:solidFill>
                  <a:latin typeface="Arimo Bold"/>
                  <a:ea typeface="Arimo Bold"/>
                  <a:cs typeface="Arimo Bold"/>
                  <a:sym typeface="Arimo Bold"/>
                </a:rPr>
                <a:t>Mark the Success/Failed Launches for Each Site on the Map</a:t>
              </a:r>
            </a:p>
          </p:txBody>
        </p:sp>
      </p:grpSp>
      <p:grpSp>
        <p:nvGrpSpPr>
          <p:cNvPr name="Group 10" id="10"/>
          <p:cNvGrpSpPr>
            <a:grpSpLocks noChangeAspect="true"/>
          </p:cNvGrpSpPr>
          <p:nvPr/>
        </p:nvGrpSpPr>
        <p:grpSpPr>
          <a:xfrm rot="0">
            <a:off x="9969263" y="3289537"/>
            <a:ext cx="7543800" cy="4981757"/>
            <a:chOff x="0" y="0"/>
            <a:chExt cx="10058400" cy="6642342"/>
          </a:xfrm>
        </p:grpSpPr>
        <p:sp>
          <p:nvSpPr>
            <p:cNvPr name="Freeform 11" id="11"/>
            <p:cNvSpPr/>
            <p:nvPr/>
          </p:nvSpPr>
          <p:spPr>
            <a:xfrm flipH="false" flipV="false" rot="0">
              <a:off x="0" y="0"/>
              <a:ext cx="10058400" cy="6642354"/>
            </a:xfrm>
            <a:custGeom>
              <a:avLst/>
              <a:gdLst/>
              <a:ahLst/>
              <a:cxnLst/>
              <a:rect r="r" b="b" t="t" l="l"/>
              <a:pathLst>
                <a:path h="6642354" w="10058400">
                  <a:moveTo>
                    <a:pt x="0" y="0"/>
                  </a:moveTo>
                  <a:lnTo>
                    <a:pt x="10058400" y="0"/>
                  </a:lnTo>
                  <a:lnTo>
                    <a:pt x="10058400" y="6642354"/>
                  </a:lnTo>
                  <a:lnTo>
                    <a:pt x="0" y="6642354"/>
                  </a:lnTo>
                  <a:lnTo>
                    <a:pt x="0" y="0"/>
                  </a:lnTo>
                  <a:close/>
                </a:path>
              </a:pathLst>
            </a:custGeom>
            <a:blipFill>
              <a:blip r:embed="rId3"/>
              <a:stretch>
                <a:fillRect l="0" t="0" r="-17974" b="-9"/>
              </a:stretch>
            </a:blip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37</a:t>
              </a:r>
            </a:p>
          </p:txBody>
        </p:sp>
      </p:grpSp>
      <p:sp>
        <p:nvSpPr>
          <p:cNvPr name="TextBox 6" id="6"/>
          <p:cNvSpPr txBox="true"/>
          <p:nvPr/>
        </p:nvSpPr>
        <p:spPr>
          <a:xfrm rot="0">
            <a:off x="875128" y="2676612"/>
            <a:ext cx="9194958" cy="5760720"/>
          </a:xfrm>
          <a:prstGeom prst="rect">
            <a:avLst/>
          </a:prstGeom>
        </p:spPr>
        <p:txBody>
          <a:bodyPr anchor="t" rtlCol="false" tIns="0" lIns="0" bIns="0" rIns="0">
            <a:spAutoFit/>
          </a:bodyPr>
          <a:lstStyle/>
          <a:p>
            <a:pPr algn="l">
              <a:lnSpc>
                <a:spcPts val="3240"/>
              </a:lnSpc>
            </a:pPr>
            <a:r>
              <a:rPr lang="en-US" sz="3000">
                <a:solidFill>
                  <a:srgbClr val="000000"/>
                </a:solidFill>
                <a:latin typeface="Arimo"/>
                <a:ea typeface="Arimo"/>
                <a:cs typeface="Arimo"/>
                <a:sym typeface="Arimo"/>
              </a:rPr>
              <a:t>Explanation: </a:t>
            </a:r>
          </a:p>
          <a:p>
            <a:pPr algn="l" marL="647700" indent="-323850" lvl="1">
              <a:lnSpc>
                <a:spcPts val="3240"/>
              </a:lnSpc>
              <a:buFont typeface="Arial"/>
              <a:buChar char="•"/>
            </a:pPr>
            <a:r>
              <a:rPr lang="en-US" sz="3000">
                <a:solidFill>
                  <a:srgbClr val="000000"/>
                </a:solidFill>
                <a:latin typeface="Arimo"/>
                <a:ea typeface="Arimo"/>
                <a:cs typeface="Arimo"/>
                <a:sym typeface="Arimo"/>
              </a:rPr>
              <a:t>From the visual analysis of the launch site KSC LC-39A we can clearly see that it is: - relatively close to railway (15.23 km) </a:t>
            </a:r>
          </a:p>
          <a:p>
            <a:pPr algn="l">
              <a:lnSpc>
                <a:spcPts val="3240"/>
              </a:lnSpc>
            </a:pPr>
          </a:p>
          <a:p>
            <a:pPr algn="l" marL="647700" indent="-323850" lvl="1">
              <a:lnSpc>
                <a:spcPts val="3240"/>
              </a:lnSpc>
              <a:buFont typeface="Arial"/>
              <a:buChar char="•"/>
            </a:pPr>
            <a:r>
              <a:rPr lang="en-US" sz="3000">
                <a:solidFill>
                  <a:srgbClr val="000000"/>
                </a:solidFill>
                <a:latin typeface="Arimo"/>
                <a:ea typeface="Arimo"/>
                <a:cs typeface="Arimo"/>
                <a:sym typeface="Arimo"/>
              </a:rPr>
              <a:t>relatively close to highway (20.28 km) </a:t>
            </a:r>
          </a:p>
          <a:p>
            <a:pPr algn="l" marL="1295400" indent="-431800" lvl="2">
              <a:lnSpc>
                <a:spcPts val="3240"/>
              </a:lnSpc>
              <a:buFont typeface="Arial"/>
              <a:buChar char="⚬"/>
            </a:pPr>
            <a:r>
              <a:rPr lang="en-US" sz="3000">
                <a:solidFill>
                  <a:srgbClr val="000000"/>
                </a:solidFill>
                <a:latin typeface="Arimo"/>
                <a:ea typeface="Arimo"/>
                <a:cs typeface="Arimo"/>
                <a:sym typeface="Arimo"/>
              </a:rPr>
              <a:t>relatively close to coastline (14.99 km) </a:t>
            </a:r>
          </a:p>
          <a:p>
            <a:pPr algn="l">
              <a:lnSpc>
                <a:spcPts val="3240"/>
              </a:lnSpc>
            </a:pPr>
          </a:p>
          <a:p>
            <a:pPr algn="l" marL="647700" indent="-323850" lvl="1">
              <a:lnSpc>
                <a:spcPts val="3240"/>
              </a:lnSpc>
              <a:buFont typeface="Arial"/>
              <a:buChar char="•"/>
            </a:pPr>
            <a:r>
              <a:rPr lang="en-US" sz="3000">
                <a:solidFill>
                  <a:srgbClr val="000000"/>
                </a:solidFill>
                <a:latin typeface="Arimo"/>
                <a:ea typeface="Arimo"/>
                <a:cs typeface="Arimo"/>
                <a:sym typeface="Arimo"/>
              </a:rPr>
              <a:t>Also, the launch site KSC LC-39A is relatively close to its closest city Titusville (16.32 km).</a:t>
            </a:r>
          </a:p>
          <a:p>
            <a:pPr algn="l">
              <a:lnSpc>
                <a:spcPts val="3240"/>
              </a:lnSpc>
            </a:pPr>
          </a:p>
          <a:p>
            <a:pPr algn="l" marL="647700" indent="-323850" lvl="1">
              <a:lnSpc>
                <a:spcPts val="3240"/>
              </a:lnSpc>
              <a:buFont typeface="Arial"/>
              <a:buChar char="•"/>
            </a:pPr>
            <a:r>
              <a:rPr lang="en-US" sz="3000">
                <a:solidFill>
                  <a:srgbClr val="000000"/>
                </a:solidFill>
                <a:latin typeface="Arimo"/>
                <a:ea typeface="Arimo"/>
                <a:cs typeface="Arimo"/>
                <a:sym typeface="Arimo"/>
              </a:rPr>
              <a:t>Failed rocket with its high speed can cover distances like 15-20 km in few seconds. It could be potentially dangerous to populated areas. </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23825"/>
              <a:ext cx="21031200" cy="974273"/>
            </a:xfrm>
            <a:prstGeom prst="rect">
              <a:avLst/>
            </a:prstGeom>
          </p:spPr>
          <p:txBody>
            <a:bodyPr anchor="ctr" rtlCol="false" tIns="0" lIns="0" bIns="0" rIns="0"/>
            <a:lstStyle/>
            <a:p>
              <a:pPr algn="l">
                <a:lnSpc>
                  <a:spcPts val="4017"/>
                </a:lnSpc>
              </a:pPr>
              <a:r>
                <a:rPr lang="en-US" sz="4650" b="true">
                  <a:solidFill>
                    <a:srgbClr val="005493"/>
                  </a:solidFill>
                  <a:latin typeface="Arimo Bold"/>
                  <a:ea typeface="Arimo Bold"/>
                  <a:cs typeface="Arimo Bold"/>
                  <a:sym typeface="Arimo Bold"/>
                </a:rPr>
                <a:t>Distance from the Launch Site KSC LC-39A to its Proximities </a:t>
              </a:r>
            </a:p>
          </p:txBody>
        </p:sp>
      </p:grpSp>
      <p:grpSp>
        <p:nvGrpSpPr>
          <p:cNvPr name="Group 10" id="10"/>
          <p:cNvGrpSpPr>
            <a:grpSpLocks noChangeAspect="true"/>
          </p:cNvGrpSpPr>
          <p:nvPr/>
        </p:nvGrpSpPr>
        <p:grpSpPr>
          <a:xfrm rot="0">
            <a:off x="10211209" y="3569808"/>
            <a:ext cx="7588414" cy="3530292"/>
            <a:chOff x="0" y="0"/>
            <a:chExt cx="10117886" cy="4707056"/>
          </a:xfrm>
        </p:grpSpPr>
        <p:sp>
          <p:nvSpPr>
            <p:cNvPr name="Freeform 11" id="11"/>
            <p:cNvSpPr/>
            <p:nvPr/>
          </p:nvSpPr>
          <p:spPr>
            <a:xfrm flipH="false" flipV="false" rot="0">
              <a:off x="0" y="0"/>
              <a:ext cx="10117836" cy="4707001"/>
            </a:xfrm>
            <a:custGeom>
              <a:avLst/>
              <a:gdLst/>
              <a:ahLst/>
              <a:cxnLst/>
              <a:rect r="r" b="b" t="t" l="l"/>
              <a:pathLst>
                <a:path h="4707001" w="10117836">
                  <a:moveTo>
                    <a:pt x="0" y="0"/>
                  </a:moveTo>
                  <a:lnTo>
                    <a:pt x="10117836" y="0"/>
                  </a:lnTo>
                  <a:lnTo>
                    <a:pt x="10117836" y="4707001"/>
                  </a:lnTo>
                  <a:lnTo>
                    <a:pt x="0" y="4707001"/>
                  </a:lnTo>
                  <a:lnTo>
                    <a:pt x="0" y="0"/>
                  </a:lnTo>
                  <a:close/>
                </a:path>
              </a:pathLst>
            </a:custGeom>
            <a:blipFill>
              <a:blip r:embed="rId3"/>
              <a:stretch>
                <a:fillRect l="0" t="0" r="0" b="-1"/>
              </a:stretch>
            </a:blipFill>
          </p:spPr>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6955" y="3794619"/>
            <a:ext cx="1587454" cy="553998"/>
            <a:chOff x="0" y="0"/>
            <a:chExt cx="2116606" cy="738664"/>
          </a:xfrm>
        </p:grpSpPr>
        <p:sp>
          <p:nvSpPr>
            <p:cNvPr name="Freeform 4" id="4"/>
            <p:cNvSpPr/>
            <p:nvPr/>
          </p:nvSpPr>
          <p:spPr>
            <a:xfrm flipH="false" flipV="false" rot="0">
              <a:off x="0" y="0"/>
              <a:ext cx="2116582" cy="738632"/>
            </a:xfrm>
            <a:custGeom>
              <a:avLst/>
              <a:gdLst/>
              <a:ahLst/>
              <a:cxnLst/>
              <a:rect r="r" b="b" t="t" l="l"/>
              <a:pathLst>
                <a:path h="738632" w="2116582">
                  <a:moveTo>
                    <a:pt x="0" y="0"/>
                  </a:moveTo>
                  <a:lnTo>
                    <a:pt x="2116582" y="0"/>
                  </a:lnTo>
                  <a:lnTo>
                    <a:pt x="2116582" y="738632"/>
                  </a:lnTo>
                  <a:lnTo>
                    <a:pt x="0" y="738632"/>
                  </a:lnTo>
                  <a:close/>
                </a:path>
              </a:pathLst>
            </a:custGeom>
            <a:solidFill>
              <a:srgbClr val="0948CB"/>
            </a:solidFill>
          </p:spPr>
        </p:sp>
        <p:sp>
          <p:nvSpPr>
            <p:cNvPr name="TextBox 5" id="5"/>
            <p:cNvSpPr txBox="true"/>
            <p:nvPr/>
          </p:nvSpPr>
          <p:spPr>
            <a:xfrm>
              <a:off x="0" y="-57150"/>
              <a:ext cx="2116606" cy="795814"/>
            </a:xfrm>
            <a:prstGeom prst="rect">
              <a:avLst/>
            </a:prstGeom>
          </p:spPr>
          <p:txBody>
            <a:bodyPr anchor="t" rtlCol="false" tIns="50800" lIns="50800" bIns="50800" rIns="50800"/>
            <a:lstStyle/>
            <a:p>
              <a:pPr algn="l">
                <a:lnSpc>
                  <a:spcPts val="3240"/>
                </a:lnSpc>
              </a:pPr>
              <a:r>
                <a:rPr lang="en-US" sz="2700">
                  <a:solidFill>
                    <a:srgbClr val="FFFFFF"/>
                  </a:solidFill>
                  <a:latin typeface="Calibri (MS)"/>
                  <a:ea typeface="Calibri (MS)"/>
                  <a:cs typeface="Calibri (MS)"/>
                  <a:sym typeface="Calibri (MS)"/>
                </a:rPr>
                <a:t>Section 4</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39</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b="true">
                  <a:solidFill>
                    <a:srgbClr val="005493"/>
                  </a:solidFill>
                  <a:latin typeface="Arimo Bold"/>
                  <a:ea typeface="Arimo Bold"/>
                  <a:cs typeface="Arimo Bold"/>
                  <a:sym typeface="Arimo Bold"/>
                </a:rPr>
                <a:t>Launch success count for all sites </a:t>
              </a:r>
            </a:p>
          </p:txBody>
        </p:sp>
      </p:grpSp>
      <p:sp>
        <p:nvSpPr>
          <p:cNvPr name="Freeform 9" id="9"/>
          <p:cNvSpPr/>
          <p:nvPr/>
        </p:nvSpPr>
        <p:spPr>
          <a:xfrm flipH="false" flipV="false" rot="0">
            <a:off x="2970256" y="2978451"/>
            <a:ext cx="12142921" cy="3747273"/>
          </a:xfrm>
          <a:custGeom>
            <a:avLst/>
            <a:gdLst/>
            <a:ahLst/>
            <a:cxnLst/>
            <a:rect r="r" b="b" t="t" l="l"/>
            <a:pathLst>
              <a:path h="3747273" w="12142921">
                <a:moveTo>
                  <a:pt x="0" y="0"/>
                </a:moveTo>
                <a:lnTo>
                  <a:pt x="12142921" y="0"/>
                </a:lnTo>
                <a:lnTo>
                  <a:pt x="12142921" y="3747272"/>
                </a:lnTo>
                <a:lnTo>
                  <a:pt x="0" y="3747272"/>
                </a:lnTo>
                <a:lnTo>
                  <a:pt x="0" y="0"/>
                </a:lnTo>
                <a:close/>
              </a:path>
            </a:pathLst>
          </a:custGeom>
          <a:blipFill>
            <a:blip r:embed="rId3"/>
            <a:stretch>
              <a:fillRect l="0" t="0" r="0" b="0"/>
            </a:stretch>
          </a:blipFill>
        </p:spPr>
      </p:sp>
      <p:sp>
        <p:nvSpPr>
          <p:cNvPr name="TextBox 10" id="10"/>
          <p:cNvSpPr txBox="true"/>
          <p:nvPr/>
        </p:nvSpPr>
        <p:spPr>
          <a:xfrm rot="0">
            <a:off x="1155016" y="7417212"/>
            <a:ext cx="15773400" cy="1373519"/>
          </a:xfrm>
          <a:prstGeom prst="rect">
            <a:avLst/>
          </a:prstGeom>
        </p:spPr>
        <p:txBody>
          <a:bodyPr anchor="t" rtlCol="false" tIns="0" lIns="0" bIns="0" rIns="0">
            <a:spAutoFit/>
          </a:bodyPr>
          <a:lstStyle/>
          <a:p>
            <a:pPr algn="l">
              <a:lnSpc>
                <a:spcPts val="3555"/>
              </a:lnSpc>
            </a:pPr>
            <a:r>
              <a:rPr lang="en-US" sz="2962">
                <a:solidFill>
                  <a:srgbClr val="000000"/>
                </a:solidFill>
                <a:latin typeface="Arimo"/>
                <a:ea typeface="Arimo"/>
                <a:cs typeface="Arimo"/>
                <a:sym typeface="Arimo"/>
              </a:rPr>
              <a:t>Explanation: </a:t>
            </a:r>
          </a:p>
          <a:p>
            <a:pPr algn="l">
              <a:lnSpc>
                <a:spcPts val="3555"/>
              </a:lnSpc>
            </a:pPr>
            <a:r>
              <a:rPr lang="en-US" sz="2962">
                <a:solidFill>
                  <a:srgbClr val="000000"/>
                </a:solidFill>
                <a:latin typeface="Arimo"/>
                <a:ea typeface="Arimo"/>
                <a:cs typeface="Arimo"/>
                <a:sym typeface="Arimo"/>
              </a:rPr>
              <a:t>• The chart clearly shows that from all the sites, KSC LC-39A has the most successful launches.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4</a:t>
              </a:r>
            </a:p>
          </p:txBody>
        </p:sp>
      </p:grpSp>
      <p:grpSp>
        <p:nvGrpSpPr>
          <p:cNvPr name="Group 6" id="6"/>
          <p:cNvGrpSpPr/>
          <p:nvPr/>
        </p:nvGrpSpPr>
        <p:grpSpPr>
          <a:xfrm rot="0">
            <a:off x="1242102" y="807975"/>
            <a:ext cx="15795171" cy="823574"/>
            <a:chOff x="0" y="0"/>
            <a:chExt cx="21060228" cy="1098098"/>
          </a:xfrm>
        </p:grpSpPr>
        <p:sp>
          <p:nvSpPr>
            <p:cNvPr name="Freeform 7" id="7"/>
            <p:cNvSpPr/>
            <p:nvPr/>
          </p:nvSpPr>
          <p:spPr>
            <a:xfrm flipH="false" flipV="false" rot="0">
              <a:off x="0" y="0"/>
              <a:ext cx="21060228" cy="1098098"/>
            </a:xfrm>
            <a:custGeom>
              <a:avLst/>
              <a:gdLst/>
              <a:ahLst/>
              <a:cxnLst/>
              <a:rect r="r" b="b" t="t" l="l"/>
              <a:pathLst>
                <a:path h="1098098" w="21060228">
                  <a:moveTo>
                    <a:pt x="0" y="0"/>
                  </a:moveTo>
                  <a:lnTo>
                    <a:pt x="21060228" y="0"/>
                  </a:lnTo>
                  <a:lnTo>
                    <a:pt x="21060228" y="1098098"/>
                  </a:lnTo>
                  <a:lnTo>
                    <a:pt x="0" y="1098098"/>
                  </a:lnTo>
                  <a:close/>
                </a:path>
              </a:pathLst>
            </a:custGeom>
            <a:solidFill>
              <a:srgbClr val="000000">
                <a:alpha val="0"/>
              </a:srgbClr>
            </a:solidFill>
          </p:spPr>
        </p:sp>
        <p:sp>
          <p:nvSpPr>
            <p:cNvPr name="TextBox 8" id="8"/>
            <p:cNvSpPr txBox="true"/>
            <p:nvPr/>
          </p:nvSpPr>
          <p:spPr>
            <a:xfrm>
              <a:off x="0" y="152400"/>
              <a:ext cx="21060228"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Introduction</a:t>
              </a:r>
            </a:p>
          </p:txBody>
        </p:sp>
      </p:grpSp>
      <p:sp>
        <p:nvSpPr>
          <p:cNvPr name="TextBox 9" id="9"/>
          <p:cNvSpPr txBox="true"/>
          <p:nvPr/>
        </p:nvSpPr>
        <p:spPr>
          <a:xfrm rot="0">
            <a:off x="1333543" y="2485845"/>
            <a:ext cx="15612290" cy="6458255"/>
          </a:xfrm>
          <a:prstGeom prst="rect">
            <a:avLst/>
          </a:prstGeom>
        </p:spPr>
        <p:txBody>
          <a:bodyPr anchor="t" rtlCol="false" tIns="0" lIns="0" bIns="0" rIns="0">
            <a:spAutoFit/>
          </a:bodyPr>
          <a:lstStyle/>
          <a:p>
            <a:pPr algn="l" marL="597217" indent="-298609" lvl="1">
              <a:lnSpc>
                <a:spcPts val="3207"/>
              </a:lnSpc>
              <a:buFont typeface="Arial"/>
              <a:buChar char="•"/>
            </a:pPr>
            <a:r>
              <a:rPr lang="en-US" b="true" sz="3300">
                <a:solidFill>
                  <a:srgbClr val="000000"/>
                </a:solidFill>
                <a:latin typeface="Arimo Bold"/>
                <a:ea typeface="Arimo Bold"/>
                <a:cs typeface="Arimo Bold"/>
                <a:sym typeface="Arimo Bold"/>
              </a:rPr>
              <a:t>Project Background: </a:t>
            </a:r>
          </a:p>
          <a:p>
            <a:pPr algn="l" marL="597217" indent="-298609" lvl="1">
              <a:lnSpc>
                <a:spcPts val="3207"/>
              </a:lnSpc>
            </a:pPr>
            <a:r>
              <a:rPr lang="en-US" sz="3300">
                <a:solidFill>
                  <a:srgbClr val="000000"/>
                </a:solidFill>
                <a:latin typeface="Arimo"/>
                <a:ea typeface="Arimo"/>
                <a:cs typeface="Arimo"/>
                <a:sym typeface="Arimo"/>
              </a:rPr>
              <a:t>This capstone research focuses on developing predictive models to determine the successful recovery of SpaceX Falcon 9 first stage boosters. By leveraging machine learning classification algorithms, we aim to forecast landing outcomes based on various mission parameters and characteristics.</a:t>
            </a:r>
          </a:p>
          <a:p>
            <a:pPr algn="l">
              <a:lnSpc>
                <a:spcPts val="3207"/>
              </a:lnSpc>
            </a:pPr>
          </a:p>
          <a:p>
            <a:pPr algn="l" marL="597217" indent="-298609" lvl="1">
              <a:lnSpc>
                <a:spcPts val="3207"/>
              </a:lnSpc>
              <a:buFont typeface="Arial"/>
              <a:buChar char="•"/>
            </a:pPr>
            <a:r>
              <a:rPr lang="en-US" b="true" sz="3300">
                <a:solidFill>
                  <a:srgbClr val="000000"/>
                </a:solidFill>
                <a:latin typeface="Arimo Bold"/>
                <a:ea typeface="Arimo Bold"/>
                <a:cs typeface="Arimo Bold"/>
                <a:sym typeface="Arimo Bold"/>
              </a:rPr>
              <a:t>Problems We Solve: </a:t>
            </a:r>
          </a:p>
          <a:p>
            <a:pPr algn="l" marL="597217" indent="-298609" lvl="1">
              <a:lnSpc>
                <a:spcPts val="3207"/>
              </a:lnSpc>
            </a:pPr>
            <a:r>
              <a:rPr lang="en-US" sz="3300">
                <a:solidFill>
                  <a:srgbClr val="000000"/>
                </a:solidFill>
                <a:latin typeface="Arimo"/>
                <a:ea typeface="Arimo"/>
                <a:cs typeface="Arimo"/>
                <a:sym typeface="Arimo"/>
              </a:rPr>
              <a:t>	1. How do variables such as payload mass, launch site, and orbit affect landing success?</a:t>
            </a:r>
          </a:p>
          <a:p>
            <a:pPr algn="l" marL="597217" indent="-298609" lvl="1">
              <a:lnSpc>
                <a:spcPts val="3207"/>
              </a:lnSpc>
            </a:pPr>
            <a:r>
              <a:rPr lang="en-US" sz="3300">
                <a:solidFill>
                  <a:srgbClr val="000000"/>
                </a:solidFill>
                <a:latin typeface="Arimo"/>
                <a:ea typeface="Arimo"/>
                <a:cs typeface="Arimo"/>
                <a:sym typeface="Arimo"/>
              </a:rPr>
              <a:t>	2. Does the success rate improve over time?</a:t>
            </a:r>
          </a:p>
          <a:p>
            <a:pPr algn="l">
              <a:lnSpc>
                <a:spcPts val="3207"/>
              </a:lnSpc>
            </a:pPr>
            <a:r>
              <a:rPr lang="en-US" sz="3300">
                <a:solidFill>
                  <a:srgbClr val="000000"/>
                </a:solidFill>
                <a:latin typeface="Arimo"/>
                <a:ea typeface="Arimo"/>
                <a:cs typeface="Arimo"/>
                <a:sym typeface="Arimo"/>
              </a:rPr>
              <a:t>	3. What is the optimal algorithm for this binary classification problem?</a:t>
            </a:r>
          </a:p>
          <a:p>
            <a:pPr algn="l" marL="597217" indent="-298609" lvl="1">
              <a:lnSpc>
                <a:spcPts val="3207"/>
              </a:lnSpc>
            </a:pPr>
          </a:p>
          <a:p>
            <a:pPr algn="l" marL="597217" indent="-298609" lvl="1">
              <a:lnSpc>
                <a:spcPts val="3207"/>
              </a:lnSpc>
              <a:buFont typeface="Arial"/>
              <a:buChar char="•"/>
            </a:pPr>
            <a:r>
              <a:rPr lang="en-US" b="true" sz="3300">
                <a:solidFill>
                  <a:srgbClr val="000000"/>
                </a:solidFill>
                <a:latin typeface="Arimo Bold"/>
                <a:ea typeface="Arimo Bold"/>
                <a:cs typeface="Arimo Bold"/>
                <a:sym typeface="Arimo Bold"/>
              </a:rPr>
              <a:t>Strategic Value: </a:t>
            </a:r>
            <a:r>
              <a:rPr lang="en-US" sz="3300">
                <a:solidFill>
                  <a:srgbClr val="000000"/>
                </a:solidFill>
                <a:latin typeface="Arimo"/>
                <a:ea typeface="Arimo"/>
                <a:cs typeface="Arimo"/>
                <a:sym typeface="Arimo"/>
              </a:rPr>
              <a:t>This research analyzes public data to predict SpaceX's reusability patterns, enabling cost estimation and competitive analysis in the commercial space industry.</a:t>
            </a:r>
          </a:p>
          <a:p>
            <a:pPr algn="l" marL="597217" indent="-298609" lvl="1">
              <a:lnSpc>
                <a:spcPts val="3207"/>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40</a:t>
              </a:r>
            </a:p>
          </p:txBody>
        </p:sp>
      </p:grpSp>
      <p:grpSp>
        <p:nvGrpSpPr>
          <p:cNvPr name="Group 6" id="6"/>
          <p:cNvGrpSpPr/>
          <p:nvPr/>
        </p:nvGrpSpPr>
        <p:grpSpPr>
          <a:xfrm rot="0">
            <a:off x="1127657" y="158213"/>
            <a:ext cx="15773400" cy="1740974"/>
            <a:chOff x="0" y="0"/>
            <a:chExt cx="21031200" cy="2321299"/>
          </a:xfrm>
        </p:grpSpPr>
        <p:sp>
          <p:nvSpPr>
            <p:cNvPr name="Freeform 7" id="7"/>
            <p:cNvSpPr/>
            <p:nvPr/>
          </p:nvSpPr>
          <p:spPr>
            <a:xfrm flipH="false" flipV="false" rot="0">
              <a:off x="0" y="0"/>
              <a:ext cx="21031200" cy="2321299"/>
            </a:xfrm>
            <a:custGeom>
              <a:avLst/>
              <a:gdLst/>
              <a:ahLst/>
              <a:cxnLst/>
              <a:rect r="r" b="b" t="t" l="l"/>
              <a:pathLst>
                <a:path h="2321299" w="21031200">
                  <a:moveTo>
                    <a:pt x="0" y="0"/>
                  </a:moveTo>
                  <a:lnTo>
                    <a:pt x="21031200" y="0"/>
                  </a:lnTo>
                  <a:lnTo>
                    <a:pt x="21031200" y="2321299"/>
                  </a:lnTo>
                  <a:lnTo>
                    <a:pt x="0" y="2321299"/>
                  </a:lnTo>
                  <a:close/>
                </a:path>
              </a:pathLst>
            </a:custGeom>
            <a:solidFill>
              <a:srgbClr val="000000">
                <a:alpha val="0"/>
              </a:srgbClr>
            </a:solidFill>
          </p:spPr>
        </p:sp>
        <p:sp>
          <p:nvSpPr>
            <p:cNvPr name="TextBox 8" id="8"/>
            <p:cNvSpPr txBox="true"/>
            <p:nvPr/>
          </p:nvSpPr>
          <p:spPr>
            <a:xfrm>
              <a:off x="0" y="152400"/>
              <a:ext cx="21031200" cy="2168899"/>
            </a:xfrm>
            <a:prstGeom prst="rect">
              <a:avLst/>
            </a:prstGeom>
          </p:spPr>
          <p:txBody>
            <a:bodyPr anchor="ctr" rtlCol="false" tIns="0" lIns="0" bIns="0" rIns="0"/>
            <a:lstStyle/>
            <a:p>
              <a:pPr algn="l">
                <a:lnSpc>
                  <a:spcPts val="4795"/>
                </a:lnSpc>
              </a:pPr>
              <a:r>
                <a:rPr lang="en-US" sz="5550" b="true">
                  <a:solidFill>
                    <a:srgbClr val="005493"/>
                  </a:solidFill>
                  <a:latin typeface="Arimo Bold"/>
                  <a:ea typeface="Arimo Bold"/>
                  <a:cs typeface="Arimo Bold"/>
                  <a:sym typeface="Arimo Bold"/>
                </a:rPr>
                <a:t>Launch Site with Highest Launch Success Ratio </a:t>
              </a:r>
            </a:p>
          </p:txBody>
        </p:sp>
      </p:grpSp>
      <p:sp>
        <p:nvSpPr>
          <p:cNvPr name="Freeform 9" id="9"/>
          <p:cNvSpPr/>
          <p:nvPr/>
        </p:nvSpPr>
        <p:spPr>
          <a:xfrm flipH="false" flipV="false" rot="0">
            <a:off x="2938103" y="2745581"/>
            <a:ext cx="12152509" cy="3747663"/>
          </a:xfrm>
          <a:custGeom>
            <a:avLst/>
            <a:gdLst/>
            <a:ahLst/>
            <a:cxnLst/>
            <a:rect r="r" b="b" t="t" l="l"/>
            <a:pathLst>
              <a:path h="3747663" w="12152509">
                <a:moveTo>
                  <a:pt x="0" y="0"/>
                </a:moveTo>
                <a:lnTo>
                  <a:pt x="12152509" y="0"/>
                </a:lnTo>
                <a:lnTo>
                  <a:pt x="12152509" y="3747663"/>
                </a:lnTo>
                <a:lnTo>
                  <a:pt x="0" y="3747663"/>
                </a:lnTo>
                <a:lnTo>
                  <a:pt x="0" y="0"/>
                </a:lnTo>
                <a:close/>
              </a:path>
            </a:pathLst>
          </a:custGeom>
          <a:blipFill>
            <a:blip r:embed="rId3"/>
            <a:stretch>
              <a:fillRect l="0" t="0" r="0" b="0"/>
            </a:stretch>
          </a:blipFill>
        </p:spPr>
      </p:sp>
      <p:sp>
        <p:nvSpPr>
          <p:cNvPr name="TextBox 10" id="10"/>
          <p:cNvSpPr txBox="true"/>
          <p:nvPr/>
        </p:nvSpPr>
        <p:spPr>
          <a:xfrm rot="0">
            <a:off x="1127657" y="7320588"/>
            <a:ext cx="15644494" cy="1390650"/>
          </a:xfrm>
          <a:prstGeom prst="rect">
            <a:avLst/>
          </a:prstGeom>
        </p:spPr>
        <p:txBody>
          <a:bodyPr anchor="t" rtlCol="false" tIns="0" lIns="0" bIns="0" rIns="0">
            <a:spAutoFit/>
          </a:bodyPr>
          <a:lstStyle/>
          <a:p>
            <a:pPr algn="l">
              <a:lnSpc>
                <a:spcPts val="3600"/>
              </a:lnSpc>
            </a:pPr>
            <a:r>
              <a:rPr lang="en-US" sz="3000">
                <a:solidFill>
                  <a:srgbClr val="000000"/>
                </a:solidFill>
                <a:latin typeface="Arimo"/>
                <a:ea typeface="Arimo"/>
                <a:cs typeface="Arimo"/>
                <a:sym typeface="Arimo"/>
              </a:rPr>
              <a:t>Explanation: </a:t>
            </a:r>
          </a:p>
          <a:p>
            <a:pPr algn="l">
              <a:lnSpc>
                <a:spcPts val="3600"/>
              </a:lnSpc>
            </a:pPr>
            <a:r>
              <a:rPr lang="en-US" sz="3000">
                <a:solidFill>
                  <a:srgbClr val="000000"/>
                </a:solidFill>
                <a:latin typeface="Arimo"/>
                <a:ea typeface="Arimo"/>
                <a:cs typeface="Arimo"/>
                <a:sym typeface="Arimo"/>
              </a:rPr>
              <a:t>• KSC LC-39A has the highest launch success rate (76.9%) with 10 successful and only 3 failed landings.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41</a:t>
              </a:r>
            </a:p>
          </p:txBody>
        </p:sp>
      </p:grpSp>
      <p:grpSp>
        <p:nvGrpSpPr>
          <p:cNvPr name="Group 6" id="6"/>
          <p:cNvGrpSpPr/>
          <p:nvPr/>
        </p:nvGrpSpPr>
        <p:grpSpPr>
          <a:xfrm rot="0">
            <a:off x="1257300" y="231700"/>
            <a:ext cx="15773400" cy="1740974"/>
            <a:chOff x="0" y="0"/>
            <a:chExt cx="21031200" cy="2321299"/>
          </a:xfrm>
        </p:grpSpPr>
        <p:sp>
          <p:nvSpPr>
            <p:cNvPr name="Freeform 7" id="7"/>
            <p:cNvSpPr/>
            <p:nvPr/>
          </p:nvSpPr>
          <p:spPr>
            <a:xfrm flipH="false" flipV="false" rot="0">
              <a:off x="0" y="0"/>
              <a:ext cx="21031200" cy="2321299"/>
            </a:xfrm>
            <a:custGeom>
              <a:avLst/>
              <a:gdLst/>
              <a:ahLst/>
              <a:cxnLst/>
              <a:rect r="r" b="b" t="t" l="l"/>
              <a:pathLst>
                <a:path h="2321299" w="21031200">
                  <a:moveTo>
                    <a:pt x="0" y="0"/>
                  </a:moveTo>
                  <a:lnTo>
                    <a:pt x="21031200" y="0"/>
                  </a:lnTo>
                  <a:lnTo>
                    <a:pt x="21031200" y="2321299"/>
                  </a:lnTo>
                  <a:lnTo>
                    <a:pt x="0" y="2321299"/>
                  </a:lnTo>
                  <a:close/>
                </a:path>
              </a:pathLst>
            </a:custGeom>
            <a:solidFill>
              <a:srgbClr val="000000">
                <a:alpha val="0"/>
              </a:srgbClr>
            </a:solidFill>
          </p:spPr>
        </p:sp>
        <p:sp>
          <p:nvSpPr>
            <p:cNvPr name="TextBox 8" id="8"/>
            <p:cNvSpPr txBox="true"/>
            <p:nvPr/>
          </p:nvSpPr>
          <p:spPr>
            <a:xfrm>
              <a:off x="0" y="152400"/>
              <a:ext cx="21031200" cy="2168899"/>
            </a:xfrm>
            <a:prstGeom prst="rect">
              <a:avLst/>
            </a:prstGeom>
          </p:spPr>
          <p:txBody>
            <a:bodyPr anchor="ctr" rtlCol="false" tIns="0" lIns="0" bIns="0" rIns="0"/>
            <a:lstStyle/>
            <a:p>
              <a:pPr algn="l">
                <a:lnSpc>
                  <a:spcPts val="4795"/>
                </a:lnSpc>
              </a:pPr>
              <a:r>
                <a:rPr lang="en-US" sz="5550" b="true">
                  <a:solidFill>
                    <a:srgbClr val="005493"/>
                  </a:solidFill>
                  <a:latin typeface="Arimo Bold"/>
                  <a:ea typeface="Arimo Bold"/>
                  <a:cs typeface="Arimo Bold"/>
                  <a:sym typeface="Arimo Bold"/>
                </a:rPr>
                <a:t>Payload Mass vs. Launch Outcome for All Sites </a:t>
              </a:r>
            </a:p>
          </p:txBody>
        </p:sp>
      </p:grpSp>
      <p:sp>
        <p:nvSpPr>
          <p:cNvPr name="Freeform 9" id="9"/>
          <p:cNvSpPr/>
          <p:nvPr/>
        </p:nvSpPr>
        <p:spPr>
          <a:xfrm flipH="false" flipV="false" rot="0">
            <a:off x="8478450" y="2354112"/>
            <a:ext cx="8552250" cy="3022392"/>
          </a:xfrm>
          <a:custGeom>
            <a:avLst/>
            <a:gdLst/>
            <a:ahLst/>
            <a:cxnLst/>
            <a:rect r="r" b="b" t="t" l="l"/>
            <a:pathLst>
              <a:path h="3022392" w="8552250">
                <a:moveTo>
                  <a:pt x="0" y="0"/>
                </a:moveTo>
                <a:lnTo>
                  <a:pt x="8552250" y="0"/>
                </a:lnTo>
                <a:lnTo>
                  <a:pt x="8552250" y="3022392"/>
                </a:lnTo>
                <a:lnTo>
                  <a:pt x="0" y="3022392"/>
                </a:lnTo>
                <a:lnTo>
                  <a:pt x="0" y="0"/>
                </a:lnTo>
                <a:close/>
              </a:path>
            </a:pathLst>
          </a:custGeom>
          <a:blipFill>
            <a:blip r:embed="rId3"/>
            <a:stretch>
              <a:fillRect l="0" t="0" r="0" b="0"/>
            </a:stretch>
          </a:blipFill>
        </p:spPr>
      </p:sp>
      <p:sp>
        <p:nvSpPr>
          <p:cNvPr name="Freeform 10" id="10"/>
          <p:cNvSpPr/>
          <p:nvPr/>
        </p:nvSpPr>
        <p:spPr>
          <a:xfrm flipH="false" flipV="false" rot="0">
            <a:off x="8478450" y="5757943"/>
            <a:ext cx="8552250" cy="3033586"/>
          </a:xfrm>
          <a:custGeom>
            <a:avLst/>
            <a:gdLst/>
            <a:ahLst/>
            <a:cxnLst/>
            <a:rect r="r" b="b" t="t" l="l"/>
            <a:pathLst>
              <a:path h="3033586" w="8552250">
                <a:moveTo>
                  <a:pt x="0" y="0"/>
                </a:moveTo>
                <a:lnTo>
                  <a:pt x="8552250" y="0"/>
                </a:lnTo>
                <a:lnTo>
                  <a:pt x="8552250" y="3033586"/>
                </a:lnTo>
                <a:lnTo>
                  <a:pt x="0" y="3033586"/>
                </a:lnTo>
                <a:lnTo>
                  <a:pt x="0" y="0"/>
                </a:lnTo>
                <a:close/>
              </a:path>
            </a:pathLst>
          </a:custGeom>
          <a:blipFill>
            <a:blip r:embed="rId4"/>
            <a:stretch>
              <a:fillRect l="0" t="0" r="0" b="0"/>
            </a:stretch>
          </a:blipFill>
        </p:spPr>
      </p:sp>
      <p:sp>
        <p:nvSpPr>
          <p:cNvPr name="TextBox 11" id="11"/>
          <p:cNvSpPr txBox="true"/>
          <p:nvPr/>
        </p:nvSpPr>
        <p:spPr>
          <a:xfrm rot="0">
            <a:off x="1246456" y="2765108"/>
            <a:ext cx="6051042" cy="3848100"/>
          </a:xfrm>
          <a:prstGeom prst="rect">
            <a:avLst/>
          </a:prstGeom>
        </p:spPr>
        <p:txBody>
          <a:bodyPr anchor="t" rtlCol="false" tIns="0" lIns="0" bIns="0" rIns="0">
            <a:spAutoFit/>
          </a:bodyPr>
          <a:lstStyle/>
          <a:p>
            <a:pPr algn="l">
              <a:lnSpc>
                <a:spcPts val="5040"/>
              </a:lnSpc>
            </a:pPr>
            <a:r>
              <a:rPr lang="en-US" sz="4200">
                <a:solidFill>
                  <a:srgbClr val="000000"/>
                </a:solidFill>
                <a:latin typeface="Arimo"/>
                <a:ea typeface="Arimo"/>
                <a:cs typeface="Arimo"/>
                <a:sym typeface="Arimo"/>
              </a:rPr>
              <a:t>Explanation: </a:t>
            </a:r>
          </a:p>
          <a:p>
            <a:pPr algn="l">
              <a:lnSpc>
                <a:spcPts val="5040"/>
              </a:lnSpc>
            </a:pPr>
          </a:p>
          <a:p>
            <a:pPr algn="l">
              <a:lnSpc>
                <a:spcPts val="5040"/>
              </a:lnSpc>
            </a:pPr>
            <a:r>
              <a:rPr lang="en-US" sz="4200">
                <a:solidFill>
                  <a:srgbClr val="000000"/>
                </a:solidFill>
                <a:latin typeface="Arimo"/>
                <a:ea typeface="Arimo"/>
                <a:cs typeface="Arimo"/>
                <a:sym typeface="Arimo"/>
              </a:rPr>
              <a:t>• The charts show that payloads between 2000 and 5500 kg have the highest success rate.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6955" y="3794619"/>
            <a:ext cx="1587454" cy="553998"/>
            <a:chOff x="0" y="0"/>
            <a:chExt cx="2116606" cy="738664"/>
          </a:xfrm>
        </p:grpSpPr>
        <p:sp>
          <p:nvSpPr>
            <p:cNvPr name="Freeform 4" id="4"/>
            <p:cNvSpPr/>
            <p:nvPr/>
          </p:nvSpPr>
          <p:spPr>
            <a:xfrm flipH="false" flipV="false" rot="0">
              <a:off x="0" y="0"/>
              <a:ext cx="2116582" cy="738632"/>
            </a:xfrm>
            <a:custGeom>
              <a:avLst/>
              <a:gdLst/>
              <a:ahLst/>
              <a:cxnLst/>
              <a:rect r="r" b="b" t="t" l="l"/>
              <a:pathLst>
                <a:path h="738632" w="2116582">
                  <a:moveTo>
                    <a:pt x="0" y="0"/>
                  </a:moveTo>
                  <a:lnTo>
                    <a:pt x="2116582" y="0"/>
                  </a:lnTo>
                  <a:lnTo>
                    <a:pt x="2116582" y="738632"/>
                  </a:lnTo>
                  <a:lnTo>
                    <a:pt x="0" y="738632"/>
                  </a:lnTo>
                  <a:close/>
                </a:path>
              </a:pathLst>
            </a:custGeom>
            <a:solidFill>
              <a:srgbClr val="0948CB"/>
            </a:solidFill>
          </p:spPr>
        </p:sp>
        <p:sp>
          <p:nvSpPr>
            <p:cNvPr name="TextBox 5" id="5"/>
            <p:cNvSpPr txBox="true"/>
            <p:nvPr/>
          </p:nvSpPr>
          <p:spPr>
            <a:xfrm>
              <a:off x="0" y="-57150"/>
              <a:ext cx="2116606" cy="795814"/>
            </a:xfrm>
            <a:prstGeom prst="rect">
              <a:avLst/>
            </a:prstGeom>
          </p:spPr>
          <p:txBody>
            <a:bodyPr anchor="t" rtlCol="false" tIns="50800" lIns="50800" bIns="50800" rIns="50800"/>
            <a:lstStyle/>
            <a:p>
              <a:pPr algn="l">
                <a:lnSpc>
                  <a:spcPts val="3240"/>
                </a:lnSpc>
              </a:pPr>
              <a:r>
                <a:rPr lang="en-US" sz="2700">
                  <a:solidFill>
                    <a:srgbClr val="FFFFFF"/>
                  </a:solidFill>
                  <a:latin typeface="Calibri (MS)"/>
                  <a:ea typeface="Calibri (MS)"/>
                  <a:cs typeface="Calibri (MS)"/>
                  <a:sym typeface="Calibri (MS)"/>
                </a:rPr>
                <a:t>Section 5</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43</a:t>
              </a:r>
            </a:p>
          </p:txBody>
        </p:sp>
      </p:grpSp>
      <p:grpSp>
        <p:nvGrpSpPr>
          <p:cNvPr name="Group 6" id="6"/>
          <p:cNvGrpSpPr/>
          <p:nvPr/>
        </p:nvGrpSpPr>
        <p:grpSpPr>
          <a:xfrm rot="0">
            <a:off x="1155016" y="807975"/>
            <a:ext cx="15773400" cy="823574"/>
            <a:chOff x="0" y="0"/>
            <a:chExt cx="21031200" cy="1098098"/>
          </a:xfrm>
        </p:grpSpPr>
        <p:sp>
          <p:nvSpPr>
            <p:cNvPr name="Freeform 7" id="7"/>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8" id="8"/>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Classification Accuracy</a:t>
              </a:r>
            </a:p>
          </p:txBody>
        </p:sp>
      </p:grpSp>
      <p:grpSp>
        <p:nvGrpSpPr>
          <p:cNvPr name="Group 9" id="9"/>
          <p:cNvGrpSpPr>
            <a:grpSpLocks noChangeAspect="true"/>
          </p:cNvGrpSpPr>
          <p:nvPr/>
        </p:nvGrpSpPr>
        <p:grpSpPr>
          <a:xfrm rot="0">
            <a:off x="10710032" y="3215313"/>
            <a:ext cx="6218385" cy="1928187"/>
            <a:chOff x="0" y="0"/>
            <a:chExt cx="8291180" cy="2570916"/>
          </a:xfrm>
        </p:grpSpPr>
        <p:sp>
          <p:nvSpPr>
            <p:cNvPr name="Freeform 10" id="10"/>
            <p:cNvSpPr/>
            <p:nvPr/>
          </p:nvSpPr>
          <p:spPr>
            <a:xfrm flipH="false" flipV="false" rot="0">
              <a:off x="0" y="0"/>
              <a:ext cx="8291195" cy="2570861"/>
            </a:xfrm>
            <a:custGeom>
              <a:avLst/>
              <a:gdLst/>
              <a:ahLst/>
              <a:cxnLst/>
              <a:rect r="r" b="b" t="t" l="l"/>
              <a:pathLst>
                <a:path h="2570861" w="8291195">
                  <a:moveTo>
                    <a:pt x="0" y="0"/>
                  </a:moveTo>
                  <a:lnTo>
                    <a:pt x="8291195" y="0"/>
                  </a:lnTo>
                  <a:lnTo>
                    <a:pt x="8291195" y="2570861"/>
                  </a:lnTo>
                  <a:lnTo>
                    <a:pt x="0" y="2570861"/>
                  </a:lnTo>
                  <a:lnTo>
                    <a:pt x="0" y="0"/>
                  </a:lnTo>
                  <a:close/>
                </a:path>
              </a:pathLst>
            </a:custGeom>
            <a:solidFill>
              <a:srgbClr val="000000">
                <a:alpha val="0"/>
              </a:srgbClr>
            </a:solidFill>
          </p:spPr>
        </p:sp>
      </p:grpSp>
      <p:grpSp>
        <p:nvGrpSpPr>
          <p:cNvPr name="Group 11" id="11"/>
          <p:cNvGrpSpPr>
            <a:grpSpLocks noChangeAspect="true"/>
          </p:cNvGrpSpPr>
          <p:nvPr/>
        </p:nvGrpSpPr>
        <p:grpSpPr>
          <a:xfrm rot="0">
            <a:off x="10672170" y="6727264"/>
            <a:ext cx="6256246" cy="1956507"/>
            <a:chOff x="0" y="0"/>
            <a:chExt cx="8341662" cy="2608676"/>
          </a:xfrm>
        </p:grpSpPr>
        <p:sp>
          <p:nvSpPr>
            <p:cNvPr name="Freeform 12" id="12"/>
            <p:cNvSpPr/>
            <p:nvPr/>
          </p:nvSpPr>
          <p:spPr>
            <a:xfrm flipH="false" flipV="false" rot="0">
              <a:off x="0" y="0"/>
              <a:ext cx="8341614" cy="2608707"/>
            </a:xfrm>
            <a:custGeom>
              <a:avLst/>
              <a:gdLst/>
              <a:ahLst/>
              <a:cxnLst/>
              <a:rect r="r" b="b" t="t" l="l"/>
              <a:pathLst>
                <a:path h="2608707" w="8341614">
                  <a:moveTo>
                    <a:pt x="0" y="0"/>
                  </a:moveTo>
                  <a:lnTo>
                    <a:pt x="8341614" y="0"/>
                  </a:lnTo>
                  <a:lnTo>
                    <a:pt x="8341614" y="2608707"/>
                  </a:lnTo>
                  <a:lnTo>
                    <a:pt x="0" y="2608707"/>
                  </a:lnTo>
                  <a:lnTo>
                    <a:pt x="0" y="0"/>
                  </a:lnTo>
                  <a:close/>
                </a:path>
              </a:pathLst>
            </a:custGeom>
            <a:solidFill>
              <a:srgbClr val="000000">
                <a:alpha val="0"/>
              </a:srgbClr>
            </a:solidFill>
          </p:spPr>
        </p:sp>
      </p:grpSp>
      <p:sp>
        <p:nvSpPr>
          <p:cNvPr name="Freeform 13" id="13"/>
          <p:cNvSpPr/>
          <p:nvPr/>
        </p:nvSpPr>
        <p:spPr>
          <a:xfrm flipH="false" flipV="false" rot="0">
            <a:off x="10373280" y="3206226"/>
            <a:ext cx="6813678" cy="2185774"/>
          </a:xfrm>
          <a:custGeom>
            <a:avLst/>
            <a:gdLst/>
            <a:ahLst/>
            <a:cxnLst/>
            <a:rect r="r" b="b" t="t" l="l"/>
            <a:pathLst>
              <a:path h="2185774" w="6813678">
                <a:moveTo>
                  <a:pt x="0" y="0"/>
                </a:moveTo>
                <a:lnTo>
                  <a:pt x="6813678" y="0"/>
                </a:lnTo>
                <a:lnTo>
                  <a:pt x="6813678" y="2185774"/>
                </a:lnTo>
                <a:lnTo>
                  <a:pt x="0" y="2185774"/>
                </a:lnTo>
                <a:lnTo>
                  <a:pt x="0" y="0"/>
                </a:lnTo>
                <a:close/>
              </a:path>
            </a:pathLst>
          </a:custGeom>
          <a:blipFill>
            <a:blip r:embed="rId3"/>
            <a:stretch>
              <a:fillRect l="0" t="0" r="0" b="0"/>
            </a:stretch>
          </a:blipFill>
        </p:spPr>
      </p:sp>
      <p:sp>
        <p:nvSpPr>
          <p:cNvPr name="Freeform 14" id="14"/>
          <p:cNvSpPr/>
          <p:nvPr/>
        </p:nvSpPr>
        <p:spPr>
          <a:xfrm flipH="false" flipV="false" rot="0">
            <a:off x="10373280" y="6727264"/>
            <a:ext cx="6813678" cy="2169198"/>
          </a:xfrm>
          <a:custGeom>
            <a:avLst/>
            <a:gdLst/>
            <a:ahLst/>
            <a:cxnLst/>
            <a:rect r="r" b="b" t="t" l="l"/>
            <a:pathLst>
              <a:path h="2169198" w="6813678">
                <a:moveTo>
                  <a:pt x="0" y="0"/>
                </a:moveTo>
                <a:lnTo>
                  <a:pt x="6813678" y="0"/>
                </a:lnTo>
                <a:lnTo>
                  <a:pt x="6813678" y="2169199"/>
                </a:lnTo>
                <a:lnTo>
                  <a:pt x="0" y="2169199"/>
                </a:lnTo>
                <a:lnTo>
                  <a:pt x="0" y="0"/>
                </a:lnTo>
                <a:close/>
              </a:path>
            </a:pathLst>
          </a:custGeom>
          <a:blipFill>
            <a:blip r:embed="rId4"/>
            <a:stretch>
              <a:fillRect l="0" t="0" r="0" b="0"/>
            </a:stretch>
          </a:blipFill>
        </p:spPr>
      </p:sp>
      <p:sp>
        <p:nvSpPr>
          <p:cNvPr name="TextBox 15" id="15"/>
          <p:cNvSpPr txBox="true"/>
          <p:nvPr/>
        </p:nvSpPr>
        <p:spPr>
          <a:xfrm rot="0">
            <a:off x="1144173" y="2428638"/>
            <a:ext cx="7806103" cy="5654517"/>
          </a:xfrm>
          <a:prstGeom prst="rect">
            <a:avLst/>
          </a:prstGeom>
        </p:spPr>
        <p:txBody>
          <a:bodyPr anchor="t" rtlCol="false" tIns="0" lIns="0" bIns="0" rIns="0">
            <a:spAutoFit/>
          </a:bodyPr>
          <a:lstStyle/>
          <a:p>
            <a:pPr algn="l">
              <a:lnSpc>
                <a:spcPts val="3960"/>
              </a:lnSpc>
            </a:pPr>
            <a:r>
              <a:rPr lang="en-US" sz="3300">
                <a:solidFill>
                  <a:srgbClr val="000000"/>
                </a:solidFill>
                <a:latin typeface="Arimo"/>
                <a:ea typeface="Arimo"/>
                <a:cs typeface="Arimo"/>
                <a:sym typeface="Arimo"/>
              </a:rPr>
              <a:t>Explanation: </a:t>
            </a:r>
          </a:p>
          <a:p>
            <a:pPr algn="l" marL="597217" indent="-298609" lvl="1">
              <a:lnSpc>
                <a:spcPts val="3960"/>
              </a:lnSpc>
              <a:buFont typeface="Arial"/>
              <a:buChar char="•"/>
            </a:pPr>
            <a:r>
              <a:rPr lang="en-US" sz="3300">
                <a:solidFill>
                  <a:srgbClr val="000000"/>
                </a:solidFill>
                <a:latin typeface="Arimo"/>
                <a:ea typeface="Arimo"/>
                <a:cs typeface="Arimo"/>
                <a:sym typeface="Arimo"/>
              </a:rPr>
              <a:t>Based on the scores of the Test Set, we can not confirm which method performs best. </a:t>
            </a:r>
          </a:p>
          <a:p>
            <a:pPr algn="l" marL="597217" indent="-298609" lvl="1">
              <a:lnSpc>
                <a:spcPts val="3960"/>
              </a:lnSpc>
              <a:buFont typeface="Arial"/>
              <a:buChar char="•"/>
            </a:pPr>
            <a:r>
              <a:rPr lang="en-US" sz="3300">
                <a:solidFill>
                  <a:srgbClr val="000000"/>
                </a:solidFill>
                <a:latin typeface="Arimo"/>
                <a:ea typeface="Arimo"/>
                <a:cs typeface="Arimo"/>
                <a:sym typeface="Arimo"/>
              </a:rPr>
              <a:t>Same Test Set scores may be due to the small test sample size (18 samples). Therefore, we tested all methods based on the whole Dataset. </a:t>
            </a:r>
          </a:p>
          <a:p>
            <a:pPr algn="l" marL="597217" indent="-298609" lvl="1">
              <a:lnSpc>
                <a:spcPts val="3960"/>
              </a:lnSpc>
              <a:buFont typeface="Arial"/>
              <a:buChar char="•"/>
            </a:pPr>
            <a:r>
              <a:rPr lang="en-US" sz="3300">
                <a:solidFill>
                  <a:srgbClr val="000000"/>
                </a:solidFill>
                <a:latin typeface="Arimo"/>
                <a:ea typeface="Arimo"/>
                <a:cs typeface="Arimo"/>
                <a:sym typeface="Arimo"/>
              </a:rPr>
              <a:t>The scores of the whole Dataset confirm that the best model is the Decision Tree Model. This model has not only higher scores, but also the highest accuracy. </a:t>
            </a:r>
          </a:p>
        </p:txBody>
      </p:sp>
      <p:sp>
        <p:nvSpPr>
          <p:cNvPr name="TextBox 16" id="16"/>
          <p:cNvSpPr txBox="true"/>
          <p:nvPr/>
        </p:nvSpPr>
        <p:spPr>
          <a:xfrm rot="0">
            <a:off x="10420494" y="5819691"/>
            <a:ext cx="8958963"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ea typeface="Arimo"/>
                <a:cs typeface="Arimo"/>
                <a:sym typeface="Arimo"/>
              </a:rPr>
              <a:t>Scores and Accuracy of the Entire Data Set </a:t>
            </a:r>
          </a:p>
        </p:txBody>
      </p:sp>
      <p:sp>
        <p:nvSpPr>
          <p:cNvPr name="TextBox 17" id="17"/>
          <p:cNvSpPr txBox="true"/>
          <p:nvPr/>
        </p:nvSpPr>
        <p:spPr>
          <a:xfrm rot="0">
            <a:off x="10821622" y="2277878"/>
            <a:ext cx="9554184" cy="481608"/>
          </a:xfrm>
          <a:prstGeom prst="rect">
            <a:avLst/>
          </a:prstGeom>
        </p:spPr>
        <p:txBody>
          <a:bodyPr anchor="t" rtlCol="false" tIns="0" lIns="0" bIns="0" rIns="0">
            <a:spAutoFit/>
          </a:bodyPr>
          <a:lstStyle/>
          <a:p>
            <a:pPr algn="l">
              <a:lnSpc>
                <a:spcPts val="3240"/>
              </a:lnSpc>
            </a:pPr>
            <a:r>
              <a:rPr lang="en-US" sz="2700">
                <a:solidFill>
                  <a:srgbClr val="000000"/>
                </a:solidFill>
                <a:latin typeface="Arimo"/>
                <a:ea typeface="Arimo"/>
                <a:cs typeface="Arimo"/>
                <a:sym typeface="Arimo"/>
              </a:rPr>
              <a:t>Scores and Accuracy of the Test Set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44</a:t>
              </a:r>
            </a:p>
          </p:txBody>
        </p:sp>
      </p:grpSp>
      <p:sp>
        <p:nvSpPr>
          <p:cNvPr name="TextBox 6" id="6"/>
          <p:cNvSpPr txBox="true"/>
          <p:nvPr/>
        </p:nvSpPr>
        <p:spPr>
          <a:xfrm rot="0">
            <a:off x="1191560" y="2483107"/>
            <a:ext cx="6687808" cy="3990975"/>
          </a:xfrm>
          <a:prstGeom prst="rect">
            <a:avLst/>
          </a:prstGeom>
        </p:spPr>
        <p:txBody>
          <a:bodyPr anchor="t" rtlCol="false" tIns="0" lIns="0" bIns="0" rIns="0">
            <a:spAutoFit/>
          </a:bodyPr>
          <a:lstStyle/>
          <a:p>
            <a:pPr algn="l">
              <a:lnSpc>
                <a:spcPts val="3960"/>
              </a:lnSpc>
            </a:pPr>
            <a:r>
              <a:rPr lang="en-US" sz="3300">
                <a:solidFill>
                  <a:srgbClr val="000000"/>
                </a:solidFill>
                <a:latin typeface="Arimo"/>
                <a:ea typeface="Arimo"/>
                <a:cs typeface="Arimo"/>
                <a:sym typeface="Arimo"/>
              </a:rPr>
              <a:t>Explanation: </a:t>
            </a:r>
          </a:p>
          <a:p>
            <a:pPr algn="l">
              <a:lnSpc>
                <a:spcPts val="3960"/>
              </a:lnSpc>
            </a:pPr>
          </a:p>
          <a:p>
            <a:pPr algn="l" marL="597217" indent="-298609" lvl="1">
              <a:lnSpc>
                <a:spcPts val="3960"/>
              </a:lnSpc>
              <a:buFont typeface="Arial"/>
              <a:buChar char="•"/>
            </a:pPr>
            <a:r>
              <a:rPr lang="en-US" sz="3300">
                <a:solidFill>
                  <a:srgbClr val="000000"/>
                </a:solidFill>
                <a:latin typeface="Arimo"/>
                <a:ea typeface="Arimo"/>
                <a:cs typeface="Arimo"/>
                <a:sym typeface="Arimo"/>
              </a:rPr>
              <a:t>Examining the confusion matrix, we see that logistic regression can distinguish between the different classes. We see that the major problem is false positives. </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Confusion Matrix</a:t>
              </a:r>
            </a:p>
          </p:txBody>
        </p:sp>
      </p:grpSp>
      <p:grpSp>
        <p:nvGrpSpPr>
          <p:cNvPr name="Group 10" id="10"/>
          <p:cNvGrpSpPr>
            <a:grpSpLocks noChangeAspect="true"/>
          </p:cNvGrpSpPr>
          <p:nvPr/>
        </p:nvGrpSpPr>
        <p:grpSpPr>
          <a:xfrm rot="0">
            <a:off x="3079631" y="6333597"/>
            <a:ext cx="3635290" cy="3145428"/>
            <a:chOff x="0" y="0"/>
            <a:chExt cx="4847054" cy="4193904"/>
          </a:xfrm>
        </p:grpSpPr>
        <p:sp>
          <p:nvSpPr>
            <p:cNvPr name="Freeform 11" id="11"/>
            <p:cNvSpPr/>
            <p:nvPr/>
          </p:nvSpPr>
          <p:spPr>
            <a:xfrm flipH="false" flipV="false" rot="0">
              <a:off x="0" y="0"/>
              <a:ext cx="4847082" cy="4193921"/>
            </a:xfrm>
            <a:custGeom>
              <a:avLst/>
              <a:gdLst/>
              <a:ahLst/>
              <a:cxnLst/>
              <a:rect r="r" b="b" t="t" l="l"/>
              <a:pathLst>
                <a:path h="4193921" w="4847082">
                  <a:moveTo>
                    <a:pt x="0" y="0"/>
                  </a:moveTo>
                  <a:lnTo>
                    <a:pt x="4847082" y="0"/>
                  </a:lnTo>
                  <a:lnTo>
                    <a:pt x="4847082" y="4193921"/>
                  </a:lnTo>
                  <a:lnTo>
                    <a:pt x="0" y="4193921"/>
                  </a:lnTo>
                  <a:lnTo>
                    <a:pt x="0" y="0"/>
                  </a:lnTo>
                  <a:close/>
                </a:path>
              </a:pathLst>
            </a:custGeom>
            <a:solidFill>
              <a:srgbClr val="000000">
                <a:alpha val="0"/>
              </a:srgbClr>
            </a:solidFill>
          </p:spPr>
        </p:sp>
      </p:grpSp>
      <p:sp>
        <p:nvSpPr>
          <p:cNvPr name="Freeform 12" id="12"/>
          <p:cNvSpPr/>
          <p:nvPr/>
        </p:nvSpPr>
        <p:spPr>
          <a:xfrm flipH="false" flipV="false" rot="0">
            <a:off x="9144000" y="2271651"/>
            <a:ext cx="7500322" cy="5743698"/>
          </a:xfrm>
          <a:custGeom>
            <a:avLst/>
            <a:gdLst/>
            <a:ahLst/>
            <a:cxnLst/>
            <a:rect r="r" b="b" t="t" l="l"/>
            <a:pathLst>
              <a:path h="5743698" w="7500322">
                <a:moveTo>
                  <a:pt x="0" y="0"/>
                </a:moveTo>
                <a:lnTo>
                  <a:pt x="7500322" y="0"/>
                </a:lnTo>
                <a:lnTo>
                  <a:pt x="7500322" y="5743698"/>
                </a:lnTo>
                <a:lnTo>
                  <a:pt x="0" y="5743698"/>
                </a:lnTo>
                <a:lnTo>
                  <a:pt x="0" y="0"/>
                </a:lnTo>
                <a:close/>
              </a:path>
            </a:pathLst>
          </a:custGeom>
          <a:blipFill>
            <a:blip r:embed="rId3"/>
            <a:stretch>
              <a:fillRect l="0" t="0" r="0" b="0"/>
            </a:stretch>
          </a:blipFill>
        </p:spPr>
      </p:sp>
      <p:sp>
        <p:nvSpPr>
          <p:cNvPr name="Freeform 13" id="13"/>
          <p:cNvSpPr/>
          <p:nvPr/>
        </p:nvSpPr>
        <p:spPr>
          <a:xfrm flipH="false" flipV="false" rot="0">
            <a:off x="3718010" y="6842185"/>
            <a:ext cx="3230041" cy="2798632"/>
          </a:xfrm>
          <a:custGeom>
            <a:avLst/>
            <a:gdLst/>
            <a:ahLst/>
            <a:cxnLst/>
            <a:rect r="r" b="b" t="t" l="l"/>
            <a:pathLst>
              <a:path h="2798632" w="3230041">
                <a:moveTo>
                  <a:pt x="0" y="0"/>
                </a:moveTo>
                <a:lnTo>
                  <a:pt x="3230042" y="0"/>
                </a:lnTo>
                <a:lnTo>
                  <a:pt x="3230042" y="2798631"/>
                </a:lnTo>
                <a:lnTo>
                  <a:pt x="0" y="2798631"/>
                </a:lnTo>
                <a:lnTo>
                  <a:pt x="0" y="0"/>
                </a:lnTo>
                <a:close/>
              </a:path>
            </a:pathLst>
          </a:custGeom>
          <a:blipFill>
            <a:blip r:embed="rId4"/>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45</a:t>
              </a:r>
            </a:p>
          </p:txBody>
        </p:sp>
      </p:grpSp>
      <p:sp>
        <p:nvSpPr>
          <p:cNvPr name="TextBox 6" id="6"/>
          <p:cNvSpPr txBox="true"/>
          <p:nvPr/>
        </p:nvSpPr>
        <p:spPr>
          <a:xfrm rot="0">
            <a:off x="1246456" y="2518973"/>
            <a:ext cx="15328338" cy="6473667"/>
          </a:xfrm>
          <a:prstGeom prst="rect">
            <a:avLst/>
          </a:prstGeom>
        </p:spPr>
        <p:txBody>
          <a:bodyPr anchor="t" rtlCol="false" tIns="0" lIns="0" bIns="0" rIns="0">
            <a:spAutoFit/>
          </a:bodyPr>
          <a:lstStyle/>
          <a:p>
            <a:pPr algn="l" marL="678656" indent="-339328" lvl="1">
              <a:lnSpc>
                <a:spcPts val="4500"/>
              </a:lnSpc>
              <a:buFont typeface="Arial"/>
              <a:buChar char="•"/>
            </a:pPr>
            <a:r>
              <a:rPr lang="en-US" sz="3750">
                <a:solidFill>
                  <a:srgbClr val="000000"/>
                </a:solidFill>
                <a:latin typeface="Arimo"/>
                <a:ea typeface="Arimo"/>
                <a:cs typeface="Arimo"/>
                <a:sym typeface="Arimo"/>
              </a:rPr>
              <a:t>Decision Tree Model is the best algorithm for this dataset. </a:t>
            </a:r>
          </a:p>
          <a:p>
            <a:pPr algn="l" marL="678656" indent="-339328" lvl="1">
              <a:lnSpc>
                <a:spcPts val="4500"/>
              </a:lnSpc>
              <a:buFont typeface="Arial"/>
              <a:buChar char="•"/>
            </a:pPr>
            <a:r>
              <a:rPr lang="en-US" sz="3750">
                <a:solidFill>
                  <a:srgbClr val="000000"/>
                </a:solidFill>
                <a:latin typeface="Arimo"/>
                <a:ea typeface="Arimo"/>
                <a:cs typeface="Arimo"/>
                <a:sym typeface="Arimo"/>
              </a:rPr>
              <a:t>Launches with a low payload mass show better results than launches with a larger payload mass. </a:t>
            </a:r>
          </a:p>
          <a:p>
            <a:pPr algn="l" marL="678656" indent="-339328" lvl="1">
              <a:lnSpc>
                <a:spcPts val="4500"/>
              </a:lnSpc>
              <a:buFont typeface="Arial"/>
              <a:buChar char="•"/>
            </a:pPr>
            <a:r>
              <a:rPr lang="en-US" sz="3750">
                <a:solidFill>
                  <a:srgbClr val="000000"/>
                </a:solidFill>
                <a:latin typeface="Arimo"/>
                <a:ea typeface="Arimo"/>
                <a:cs typeface="Arimo"/>
                <a:sym typeface="Arimo"/>
              </a:rPr>
              <a:t>Most of launch sites are in proximity to the Equator line and all the sites are in very close proximity to the coast. </a:t>
            </a:r>
          </a:p>
          <a:p>
            <a:pPr algn="l" marL="678656" indent="-339328" lvl="1">
              <a:lnSpc>
                <a:spcPts val="4500"/>
              </a:lnSpc>
              <a:buFont typeface="Arial"/>
              <a:buChar char="•"/>
            </a:pPr>
            <a:r>
              <a:rPr lang="en-US" sz="3750">
                <a:solidFill>
                  <a:srgbClr val="000000"/>
                </a:solidFill>
                <a:latin typeface="Arimo"/>
                <a:ea typeface="Arimo"/>
                <a:cs typeface="Arimo"/>
                <a:sym typeface="Arimo"/>
              </a:rPr>
              <a:t>The success rate of launches increases over the years. </a:t>
            </a:r>
          </a:p>
          <a:p>
            <a:pPr algn="l" marL="678656" indent="-339328" lvl="1">
              <a:lnSpc>
                <a:spcPts val="4500"/>
              </a:lnSpc>
              <a:buFont typeface="Arial"/>
              <a:buChar char="•"/>
            </a:pPr>
            <a:r>
              <a:rPr lang="en-US" sz="3750">
                <a:solidFill>
                  <a:srgbClr val="000000"/>
                </a:solidFill>
                <a:latin typeface="Arimo"/>
                <a:ea typeface="Arimo"/>
                <a:cs typeface="Arimo"/>
                <a:sym typeface="Arimo"/>
              </a:rPr>
              <a:t>KSC LC-39A has the highest success rate of the launches from all the sites. </a:t>
            </a:r>
          </a:p>
          <a:p>
            <a:pPr algn="l" marL="678656" indent="-339328" lvl="1">
              <a:lnSpc>
                <a:spcPts val="4500"/>
              </a:lnSpc>
              <a:buFont typeface="Arial"/>
              <a:buChar char="•"/>
            </a:pPr>
            <a:r>
              <a:rPr lang="en-US" sz="3750">
                <a:solidFill>
                  <a:srgbClr val="000000"/>
                </a:solidFill>
                <a:latin typeface="Arimo"/>
                <a:ea typeface="Arimo"/>
                <a:cs typeface="Arimo"/>
                <a:sym typeface="Arimo"/>
              </a:rPr>
              <a:t>Orbits ES-L1, GEO, HEO and SSO have 100% success rate. </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Conclusions</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46</a:t>
              </a:r>
            </a:p>
          </p:txBody>
        </p:sp>
      </p:grpSp>
      <p:sp>
        <p:nvSpPr>
          <p:cNvPr name="TextBox 6" id="6"/>
          <p:cNvSpPr txBox="true"/>
          <p:nvPr/>
        </p:nvSpPr>
        <p:spPr>
          <a:xfrm rot="0">
            <a:off x="1246456" y="2749278"/>
            <a:ext cx="15590520" cy="6521292"/>
          </a:xfrm>
          <a:prstGeom prst="rect">
            <a:avLst/>
          </a:prstGeom>
        </p:spPr>
        <p:txBody>
          <a:bodyPr anchor="t" rtlCol="false" tIns="0" lIns="0" bIns="0" rIns="0">
            <a:spAutoFit/>
          </a:bodyPr>
          <a:lstStyle/>
          <a:p>
            <a:pPr algn="l">
              <a:lnSpc>
                <a:spcPts val="5040"/>
              </a:lnSpc>
            </a:pPr>
            <a:r>
              <a:rPr lang="en-US" sz="4200">
                <a:solidFill>
                  <a:srgbClr val="000000"/>
                </a:solidFill>
                <a:latin typeface="Calibri (MS)"/>
                <a:ea typeface="Calibri (MS)"/>
                <a:cs typeface="Calibri (MS)"/>
                <a:sym typeface="Calibri (MS)"/>
              </a:rPr>
              <a:t>Special Thanks to: </a:t>
            </a:r>
          </a:p>
          <a:p>
            <a:pPr algn="l" marL="760095" indent="-380048" lvl="1">
              <a:lnSpc>
                <a:spcPts val="5040"/>
              </a:lnSpc>
              <a:buFont typeface="Arial"/>
              <a:buChar char="•"/>
            </a:pPr>
            <a:r>
              <a:rPr lang="en-US" sz="4200">
                <a:solidFill>
                  <a:srgbClr val="000000"/>
                </a:solidFill>
                <a:latin typeface="Calibri (MS)"/>
                <a:ea typeface="Calibri (MS)"/>
                <a:cs typeface="Calibri (MS)"/>
                <a:sym typeface="Calibri (MS)"/>
              </a:rPr>
              <a:t>Instructors </a:t>
            </a:r>
          </a:p>
          <a:p>
            <a:pPr algn="l" marL="760095" indent="-380048" lvl="1">
              <a:lnSpc>
                <a:spcPts val="5040"/>
              </a:lnSpc>
              <a:buFont typeface="Arial"/>
              <a:buChar char="•"/>
            </a:pPr>
            <a:r>
              <a:rPr lang="en-US" sz="4200">
                <a:solidFill>
                  <a:srgbClr val="000000"/>
                </a:solidFill>
                <a:latin typeface="Calibri (MS)"/>
                <a:ea typeface="Calibri (MS)"/>
                <a:cs typeface="Calibri (MS)"/>
                <a:sym typeface="Calibri (MS)"/>
              </a:rPr>
              <a:t>Coursera </a:t>
            </a:r>
          </a:p>
          <a:p>
            <a:pPr algn="l" marL="760095" indent="-380048" lvl="1">
              <a:lnSpc>
                <a:spcPts val="5040"/>
              </a:lnSpc>
              <a:buFont typeface="Arial"/>
              <a:buChar char="•"/>
            </a:pPr>
            <a:r>
              <a:rPr lang="en-US" sz="4200">
                <a:solidFill>
                  <a:srgbClr val="000000"/>
                </a:solidFill>
                <a:latin typeface="Calibri (MS)"/>
                <a:ea typeface="Calibri (MS)"/>
                <a:cs typeface="Calibri (MS)"/>
                <a:sym typeface="Calibri (MS)"/>
              </a:rPr>
              <a:t>IBM </a:t>
            </a: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Appendix</a:t>
              </a: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173200" y="9534525"/>
            <a:ext cx="4114800" cy="547688"/>
            <a:chOff x="0" y="0"/>
            <a:chExt cx="5486400" cy="730250"/>
          </a:xfrm>
        </p:grpSpPr>
        <p:sp>
          <p:nvSpPr>
            <p:cNvPr name="Freeform 4" id="4"/>
            <p:cNvSpPr/>
            <p:nvPr/>
          </p:nvSpPr>
          <p:spPr>
            <a:xfrm flipH="false" flipV="false" rot="0">
              <a:off x="0" y="0"/>
              <a:ext cx="5486400" cy="730250"/>
            </a:xfrm>
            <a:custGeom>
              <a:avLst/>
              <a:gdLst/>
              <a:ahLst/>
              <a:cxnLst/>
              <a:rect r="r" b="b" t="t" l="l"/>
              <a:pathLst>
                <a:path h="730250" w="5486400">
                  <a:moveTo>
                    <a:pt x="0" y="0"/>
                  </a:moveTo>
                  <a:lnTo>
                    <a:pt x="5486400" y="0"/>
                  </a:lnTo>
                  <a:lnTo>
                    <a:pt x="5486400" y="730250"/>
                  </a:lnTo>
                  <a:lnTo>
                    <a:pt x="0" y="730250"/>
                  </a:lnTo>
                  <a:close/>
                </a:path>
              </a:pathLst>
            </a:custGeom>
            <a:solidFill>
              <a:srgbClr val="000000">
                <a:alpha val="0"/>
              </a:srgbClr>
            </a:solidFill>
          </p:spPr>
        </p:sp>
        <p:sp>
          <p:nvSpPr>
            <p:cNvPr name="TextBox 5" id="5"/>
            <p:cNvSpPr txBox="true"/>
            <p:nvPr/>
          </p:nvSpPr>
          <p:spPr>
            <a:xfrm>
              <a:off x="0" y="-9525"/>
              <a:ext cx="5486400" cy="739775"/>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5</a:t>
              </a:r>
            </a:p>
          </p:txBody>
        </p:sp>
      </p:grpSp>
      <p:grpSp>
        <p:nvGrpSpPr>
          <p:cNvPr name="Group 6" id="6"/>
          <p:cNvGrpSpPr/>
          <p:nvPr/>
        </p:nvGrpSpPr>
        <p:grpSpPr>
          <a:xfrm rot="0">
            <a:off x="1147970" y="4219161"/>
            <a:ext cx="1587454" cy="553998"/>
            <a:chOff x="0" y="0"/>
            <a:chExt cx="2116606" cy="738664"/>
          </a:xfrm>
        </p:grpSpPr>
        <p:sp>
          <p:nvSpPr>
            <p:cNvPr name="Freeform 7" id="7"/>
            <p:cNvSpPr/>
            <p:nvPr/>
          </p:nvSpPr>
          <p:spPr>
            <a:xfrm flipH="false" flipV="false" rot="0">
              <a:off x="0" y="0"/>
              <a:ext cx="2116582" cy="738632"/>
            </a:xfrm>
            <a:custGeom>
              <a:avLst/>
              <a:gdLst/>
              <a:ahLst/>
              <a:cxnLst/>
              <a:rect r="r" b="b" t="t" l="l"/>
              <a:pathLst>
                <a:path h="738632" w="2116582">
                  <a:moveTo>
                    <a:pt x="0" y="0"/>
                  </a:moveTo>
                  <a:lnTo>
                    <a:pt x="2116582" y="0"/>
                  </a:lnTo>
                  <a:lnTo>
                    <a:pt x="2116582" y="738632"/>
                  </a:lnTo>
                  <a:lnTo>
                    <a:pt x="0" y="738632"/>
                  </a:lnTo>
                  <a:close/>
                </a:path>
              </a:pathLst>
            </a:custGeom>
            <a:solidFill>
              <a:srgbClr val="0948CB"/>
            </a:solidFill>
          </p:spPr>
        </p:sp>
        <p:sp>
          <p:nvSpPr>
            <p:cNvPr name="TextBox 8" id="8"/>
            <p:cNvSpPr txBox="true"/>
            <p:nvPr/>
          </p:nvSpPr>
          <p:spPr>
            <a:xfrm>
              <a:off x="0" y="-57150"/>
              <a:ext cx="2116606" cy="795814"/>
            </a:xfrm>
            <a:prstGeom prst="rect">
              <a:avLst/>
            </a:prstGeom>
          </p:spPr>
          <p:txBody>
            <a:bodyPr anchor="t" rtlCol="false" tIns="50800" lIns="50800" bIns="50800" rIns="50800"/>
            <a:lstStyle/>
            <a:p>
              <a:pPr algn="l">
                <a:lnSpc>
                  <a:spcPts val="3240"/>
                </a:lnSpc>
              </a:pPr>
              <a:r>
                <a:rPr lang="en-US" sz="2700">
                  <a:solidFill>
                    <a:srgbClr val="FFFFFF"/>
                  </a:solidFill>
                  <a:latin typeface="Calibri (MS)"/>
                  <a:ea typeface="Calibri (MS)"/>
                  <a:cs typeface="Calibri (MS)"/>
                  <a:sym typeface="Calibri (MS)"/>
                </a:rPr>
                <a:t>Section 1</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6</a:t>
              </a:r>
            </a:p>
          </p:txBody>
        </p:sp>
      </p:grpSp>
      <p:sp>
        <p:nvSpPr>
          <p:cNvPr name="TextBox 6" id="6"/>
          <p:cNvSpPr txBox="true"/>
          <p:nvPr/>
        </p:nvSpPr>
        <p:spPr>
          <a:xfrm rot="0">
            <a:off x="1155017" y="1994346"/>
            <a:ext cx="15903036" cy="8252841"/>
          </a:xfrm>
          <a:prstGeom prst="rect">
            <a:avLst/>
          </a:prstGeom>
        </p:spPr>
        <p:txBody>
          <a:bodyPr anchor="t" rtlCol="false" tIns="0" lIns="0" bIns="0" rIns="0">
            <a:spAutoFit/>
          </a:bodyPr>
          <a:lstStyle/>
          <a:p>
            <a:pPr algn="l">
              <a:lnSpc>
                <a:spcPts val="4104"/>
              </a:lnSpc>
            </a:pPr>
            <a:r>
              <a:rPr lang="en-US" sz="2850">
                <a:solidFill>
                  <a:srgbClr val="0B49CB"/>
                </a:solidFill>
                <a:latin typeface="Arimo"/>
                <a:ea typeface="Arimo"/>
                <a:cs typeface="Arimo"/>
                <a:sym typeface="Arimo"/>
              </a:rPr>
              <a:t>Executive Summary</a:t>
            </a:r>
          </a:p>
          <a:p>
            <a:pPr algn="l" marL="515779" indent="-257889" lvl="1">
              <a:lnSpc>
                <a:spcPts val="4104"/>
              </a:lnSpc>
              <a:buFont typeface="Arial"/>
              <a:buChar char="•"/>
            </a:pPr>
            <a:r>
              <a:rPr lang="en-US" sz="2850">
                <a:solidFill>
                  <a:srgbClr val="292929"/>
                </a:solidFill>
                <a:latin typeface="Arimo"/>
                <a:ea typeface="Arimo"/>
                <a:cs typeface="Arimo"/>
                <a:sym typeface="Arimo"/>
              </a:rPr>
              <a:t>Data collection methodology:</a:t>
            </a:r>
          </a:p>
          <a:p>
            <a:pPr algn="l">
              <a:lnSpc>
                <a:spcPts val="1709"/>
              </a:lnSpc>
            </a:pPr>
          </a:p>
          <a:p>
            <a:pPr algn="l" marL="1201312" indent="-400437" lvl="2">
              <a:lnSpc>
                <a:spcPts val="1709"/>
              </a:lnSpc>
              <a:buFont typeface="Arial"/>
              <a:buChar char="⚬"/>
            </a:pPr>
            <a:r>
              <a:rPr lang="en-US" sz="2850">
                <a:solidFill>
                  <a:srgbClr val="808080"/>
                </a:solidFill>
                <a:latin typeface="Arimo"/>
                <a:ea typeface="Arimo"/>
                <a:cs typeface="Arimo"/>
                <a:sym typeface="Arimo"/>
              </a:rPr>
              <a:t>Using SpaceX Rest API</a:t>
            </a:r>
          </a:p>
          <a:p>
            <a:pPr algn="l">
              <a:lnSpc>
                <a:spcPts val="1709"/>
              </a:lnSpc>
            </a:pPr>
            <a:r>
              <a:rPr lang="en-US" sz="2850">
                <a:solidFill>
                  <a:srgbClr val="808080"/>
                </a:solidFill>
                <a:latin typeface="Arimo"/>
                <a:ea typeface="Arimo"/>
                <a:cs typeface="Arimo"/>
                <a:sym typeface="Arimo"/>
              </a:rPr>
              <a:t> </a:t>
            </a:r>
          </a:p>
          <a:p>
            <a:pPr algn="l" marL="1201579" indent="-400526" lvl="2">
              <a:lnSpc>
                <a:spcPts val="1709"/>
              </a:lnSpc>
              <a:buFont typeface="Arial"/>
              <a:buChar char="⚬"/>
            </a:pPr>
            <a:r>
              <a:rPr lang="en-US" sz="2850">
                <a:solidFill>
                  <a:srgbClr val="808080"/>
                </a:solidFill>
                <a:latin typeface="Arimo"/>
                <a:ea typeface="Arimo"/>
                <a:cs typeface="Arimo"/>
                <a:sym typeface="Arimo"/>
              </a:rPr>
              <a:t>Using Web Scrapping from Wikipedia </a:t>
            </a:r>
          </a:p>
          <a:p>
            <a:pPr algn="l">
              <a:lnSpc>
                <a:spcPts val="1709"/>
              </a:lnSpc>
            </a:pPr>
          </a:p>
          <a:p>
            <a:pPr algn="l" marL="515779" indent="-257889" lvl="1">
              <a:lnSpc>
                <a:spcPts val="4104"/>
              </a:lnSpc>
              <a:buFont typeface="Arial"/>
              <a:buChar char="•"/>
            </a:pPr>
            <a:r>
              <a:rPr lang="en-US" sz="2850">
                <a:solidFill>
                  <a:srgbClr val="292929"/>
                </a:solidFill>
                <a:latin typeface="Arimo"/>
                <a:ea typeface="Arimo"/>
                <a:cs typeface="Arimo"/>
                <a:sym typeface="Arimo"/>
              </a:rPr>
              <a:t>Perform data wrangling</a:t>
            </a:r>
          </a:p>
          <a:p>
            <a:pPr algn="l">
              <a:lnSpc>
                <a:spcPts val="1709"/>
              </a:lnSpc>
            </a:pPr>
          </a:p>
          <a:p>
            <a:pPr algn="l" marL="1201312" indent="-400437" lvl="2">
              <a:lnSpc>
                <a:spcPts val="1709"/>
              </a:lnSpc>
              <a:buFont typeface="Arial"/>
              <a:buChar char="⚬"/>
            </a:pPr>
            <a:r>
              <a:rPr lang="en-US" sz="2850">
                <a:solidFill>
                  <a:srgbClr val="808080"/>
                </a:solidFill>
                <a:latin typeface="Arimo"/>
                <a:ea typeface="Arimo"/>
                <a:cs typeface="Arimo"/>
                <a:sym typeface="Arimo"/>
              </a:rPr>
              <a:t>Filtering the data</a:t>
            </a:r>
          </a:p>
          <a:p>
            <a:pPr algn="l">
              <a:lnSpc>
                <a:spcPts val="1709"/>
              </a:lnSpc>
            </a:pPr>
            <a:r>
              <a:rPr lang="en-US" sz="2850">
                <a:solidFill>
                  <a:srgbClr val="808080"/>
                </a:solidFill>
                <a:latin typeface="Arimo"/>
                <a:ea typeface="Arimo"/>
                <a:cs typeface="Arimo"/>
                <a:sym typeface="Arimo"/>
              </a:rPr>
              <a:t> </a:t>
            </a:r>
          </a:p>
          <a:p>
            <a:pPr algn="l" marL="1201312" indent="-400437" lvl="2">
              <a:lnSpc>
                <a:spcPts val="1709"/>
              </a:lnSpc>
              <a:buFont typeface="Arial"/>
              <a:buChar char="⚬"/>
            </a:pPr>
            <a:r>
              <a:rPr lang="en-US" sz="2850">
                <a:solidFill>
                  <a:srgbClr val="808080"/>
                </a:solidFill>
                <a:latin typeface="Arimo"/>
                <a:ea typeface="Arimo"/>
                <a:cs typeface="Arimo"/>
                <a:sym typeface="Arimo"/>
              </a:rPr>
              <a:t>Dealing with missing values</a:t>
            </a:r>
          </a:p>
          <a:p>
            <a:pPr algn="l">
              <a:lnSpc>
                <a:spcPts val="1709"/>
              </a:lnSpc>
            </a:pPr>
            <a:r>
              <a:rPr lang="en-US" sz="2850">
                <a:solidFill>
                  <a:srgbClr val="808080"/>
                </a:solidFill>
                <a:latin typeface="Arimo"/>
                <a:ea typeface="Arimo"/>
                <a:cs typeface="Arimo"/>
                <a:sym typeface="Arimo"/>
              </a:rPr>
              <a:t> </a:t>
            </a:r>
          </a:p>
          <a:p>
            <a:pPr algn="l" marL="1201312" indent="-400437" lvl="2">
              <a:lnSpc>
                <a:spcPts val="1709"/>
              </a:lnSpc>
              <a:buFont typeface="Arial"/>
              <a:buChar char="⚬"/>
            </a:pPr>
            <a:r>
              <a:rPr lang="en-US" sz="2850">
                <a:solidFill>
                  <a:srgbClr val="808080"/>
                </a:solidFill>
                <a:latin typeface="Arimo"/>
                <a:ea typeface="Arimo"/>
                <a:cs typeface="Arimo"/>
                <a:sym typeface="Arimo"/>
              </a:rPr>
              <a:t>Using One Hot Encoding to prepare the data to a binary classification </a:t>
            </a:r>
          </a:p>
          <a:p>
            <a:pPr algn="l">
              <a:lnSpc>
                <a:spcPts val="1709"/>
              </a:lnSpc>
            </a:pPr>
          </a:p>
          <a:p>
            <a:pPr algn="l">
              <a:lnSpc>
                <a:spcPts val="1709"/>
              </a:lnSpc>
            </a:pPr>
          </a:p>
          <a:p>
            <a:pPr algn="l" marL="515779" indent="-257889" lvl="1">
              <a:lnSpc>
                <a:spcPts val="4104"/>
              </a:lnSpc>
              <a:buFont typeface="Arial"/>
              <a:buChar char="•"/>
            </a:pPr>
            <a:r>
              <a:rPr lang="en-US" sz="2850">
                <a:solidFill>
                  <a:srgbClr val="292929"/>
                </a:solidFill>
                <a:latin typeface="Arimo"/>
                <a:ea typeface="Arimo"/>
                <a:cs typeface="Arimo"/>
                <a:sym typeface="Arimo"/>
              </a:rPr>
              <a:t>Perform exploratory data analysis (EDA) using visualization and SQL</a:t>
            </a:r>
          </a:p>
          <a:p>
            <a:pPr algn="l">
              <a:lnSpc>
                <a:spcPts val="4104"/>
              </a:lnSpc>
            </a:pPr>
          </a:p>
          <a:p>
            <a:pPr algn="l" marL="515779" indent="-257889" lvl="1">
              <a:lnSpc>
                <a:spcPts val="4104"/>
              </a:lnSpc>
              <a:buFont typeface="Arial"/>
              <a:buChar char="•"/>
            </a:pPr>
            <a:r>
              <a:rPr lang="en-US" sz="2850">
                <a:solidFill>
                  <a:srgbClr val="292929"/>
                </a:solidFill>
                <a:latin typeface="Arimo"/>
                <a:ea typeface="Arimo"/>
                <a:cs typeface="Arimo"/>
                <a:sym typeface="Arimo"/>
              </a:rPr>
              <a:t>Perform interactive visual analytics using Folium and Plotly Dash</a:t>
            </a:r>
          </a:p>
          <a:p>
            <a:pPr algn="l">
              <a:lnSpc>
                <a:spcPts val="4104"/>
              </a:lnSpc>
            </a:pPr>
          </a:p>
          <a:p>
            <a:pPr algn="l" marL="515779" indent="-257889" lvl="1">
              <a:lnSpc>
                <a:spcPts val="4104"/>
              </a:lnSpc>
              <a:buFont typeface="Arial"/>
              <a:buChar char="•"/>
            </a:pPr>
            <a:r>
              <a:rPr lang="en-US" sz="2850">
                <a:solidFill>
                  <a:srgbClr val="292929"/>
                </a:solidFill>
                <a:latin typeface="Arimo"/>
                <a:ea typeface="Arimo"/>
                <a:cs typeface="Arimo"/>
                <a:sym typeface="Arimo"/>
              </a:rPr>
              <a:t>Perform predictive analysis using classification models</a:t>
            </a:r>
          </a:p>
          <a:p>
            <a:pPr algn="l" marL="1201579" indent="-400526" lvl="2">
              <a:lnSpc>
                <a:spcPts val="4104"/>
              </a:lnSpc>
              <a:buFont typeface="Arial"/>
              <a:buChar char="⚬"/>
            </a:pPr>
            <a:r>
              <a:rPr lang="en-US" sz="2850">
                <a:solidFill>
                  <a:srgbClr val="808080"/>
                </a:solidFill>
                <a:latin typeface="Arimo"/>
                <a:ea typeface="Arimo"/>
                <a:cs typeface="Arimo"/>
                <a:sym typeface="Arimo"/>
              </a:rPr>
              <a:t>Building, tuning and evaluation of classification models to ensure the best results </a:t>
            </a:r>
          </a:p>
          <a:p>
            <a:pPr algn="l">
              <a:lnSpc>
                <a:spcPts val="3419"/>
              </a:lnSpc>
            </a:pPr>
          </a:p>
          <a:p>
            <a:pPr algn="l" marL="1201579" indent="-400526" lvl="2">
              <a:lnSpc>
                <a:spcPts val="3419"/>
              </a:lnSpc>
            </a:pP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Methodology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7</a:t>
              </a:r>
            </a:p>
          </p:txBody>
        </p:sp>
      </p:grpSp>
      <p:sp>
        <p:nvSpPr>
          <p:cNvPr name="TextBox 6" id="6"/>
          <p:cNvSpPr txBox="true"/>
          <p:nvPr/>
        </p:nvSpPr>
        <p:spPr>
          <a:xfrm rot="0">
            <a:off x="1246456" y="2397442"/>
            <a:ext cx="15590520" cy="7422642"/>
          </a:xfrm>
          <a:prstGeom prst="rect">
            <a:avLst/>
          </a:prstGeom>
        </p:spPr>
        <p:txBody>
          <a:bodyPr anchor="t" rtlCol="false" tIns="0" lIns="0" bIns="0" rIns="0">
            <a:spAutoFit/>
          </a:bodyPr>
          <a:lstStyle/>
          <a:p>
            <a:pPr algn="l">
              <a:lnSpc>
                <a:spcPts val="3564"/>
              </a:lnSpc>
            </a:pPr>
            <a:r>
              <a:rPr lang="en-US" sz="3300">
                <a:solidFill>
                  <a:srgbClr val="000000"/>
                </a:solidFill>
                <a:latin typeface="Arimo"/>
                <a:ea typeface="Arimo"/>
                <a:cs typeface="Arimo"/>
                <a:sym typeface="Arimo"/>
              </a:rPr>
              <a:t>Our data acquisition strategy employed a dual-source approach combining SpaceX REST API calls and Wikipedia web scraping to ensure comprehensive launch information for thorough analysis.</a:t>
            </a:r>
          </a:p>
          <a:p>
            <a:pPr algn="l">
              <a:lnSpc>
                <a:spcPts val="3564"/>
              </a:lnSpc>
            </a:pPr>
          </a:p>
          <a:p>
            <a:pPr algn="l">
              <a:lnSpc>
                <a:spcPts val="3564"/>
              </a:lnSpc>
            </a:pPr>
            <a:r>
              <a:rPr lang="en-US" sz="3300">
                <a:solidFill>
                  <a:srgbClr val="000000"/>
                </a:solidFill>
                <a:latin typeface="Arimo"/>
                <a:ea typeface="Arimo"/>
                <a:cs typeface="Arimo"/>
                <a:sym typeface="Arimo"/>
              </a:rPr>
              <a:t>This hybrid collection method was essential to obtain complete datasets, as neither single source provided all required variables for detailed predictive modeling.</a:t>
            </a:r>
          </a:p>
          <a:p>
            <a:pPr algn="l">
              <a:lnSpc>
                <a:spcPts val="3564"/>
              </a:lnSpc>
            </a:pPr>
          </a:p>
          <a:p>
            <a:pPr algn="l">
              <a:lnSpc>
                <a:spcPts val="3564"/>
              </a:lnSpc>
            </a:pPr>
            <a:r>
              <a:rPr lang="en-US" sz="3300" b="true">
                <a:solidFill>
                  <a:srgbClr val="000000"/>
                </a:solidFill>
                <a:latin typeface="Arimo Bold"/>
                <a:ea typeface="Arimo Bold"/>
                <a:cs typeface="Arimo Bold"/>
                <a:sym typeface="Arimo Bold"/>
              </a:rPr>
              <a:t>Data Sources &amp; Variables: </a:t>
            </a:r>
          </a:p>
          <a:p>
            <a:pPr algn="l">
              <a:lnSpc>
                <a:spcPts val="3564"/>
              </a:lnSpc>
            </a:pPr>
            <a:r>
              <a:rPr lang="en-US" sz="3300">
                <a:solidFill>
                  <a:srgbClr val="000000"/>
                </a:solidFill>
                <a:latin typeface="Arimo"/>
                <a:ea typeface="Arimo"/>
                <a:cs typeface="Arimo"/>
                <a:sym typeface="Arimo"/>
              </a:rPr>
              <a:t>1. SpaceX REST API Data Fields:</a:t>
            </a:r>
          </a:p>
          <a:p>
            <a:pPr algn="l" marL="542925" indent="-271462" lvl="1">
              <a:lnSpc>
                <a:spcPts val="3240"/>
              </a:lnSpc>
              <a:buFont typeface="Arial"/>
              <a:buChar char="•"/>
            </a:pPr>
            <a:r>
              <a:rPr lang="en-US" sz="3000">
                <a:solidFill>
                  <a:srgbClr val="000000"/>
                </a:solidFill>
                <a:latin typeface="Arimo"/>
                <a:ea typeface="Arimo"/>
                <a:cs typeface="Arimo"/>
                <a:sym typeface="Arimo"/>
              </a:rPr>
              <a:t>FlightNumber, Date, BoosterVersion, PayloadMass, Orbit, LaunchSite</a:t>
            </a:r>
          </a:p>
          <a:p>
            <a:pPr algn="l" marL="542925" indent="-271462" lvl="1">
              <a:lnSpc>
                <a:spcPts val="3240"/>
              </a:lnSpc>
              <a:buFont typeface="Arial"/>
              <a:buChar char="•"/>
            </a:pPr>
            <a:r>
              <a:rPr lang="en-US" sz="3000">
                <a:solidFill>
                  <a:srgbClr val="000000"/>
                </a:solidFill>
                <a:latin typeface="Arimo"/>
                <a:ea typeface="Arimo"/>
                <a:cs typeface="Arimo"/>
                <a:sym typeface="Arimo"/>
              </a:rPr>
              <a:t>Outcome, Flights, GridFins, Reused, Legs, LandingPad, Block</a:t>
            </a:r>
          </a:p>
          <a:p>
            <a:pPr algn="l" marL="542925" indent="-271462" lvl="1">
              <a:lnSpc>
                <a:spcPts val="3240"/>
              </a:lnSpc>
              <a:buFont typeface="Arial"/>
              <a:buChar char="•"/>
            </a:pPr>
            <a:r>
              <a:rPr lang="en-US" sz="3000">
                <a:solidFill>
                  <a:srgbClr val="000000"/>
                </a:solidFill>
                <a:latin typeface="Arimo"/>
                <a:ea typeface="Arimo"/>
                <a:cs typeface="Arimo"/>
                <a:sym typeface="Arimo"/>
              </a:rPr>
              <a:t>ReusedCount, Serial, Longitude, Latitude</a:t>
            </a:r>
          </a:p>
          <a:p>
            <a:pPr algn="l">
              <a:lnSpc>
                <a:spcPts val="3240"/>
              </a:lnSpc>
            </a:pPr>
          </a:p>
          <a:p>
            <a:pPr algn="l">
              <a:lnSpc>
                <a:spcPts val="3564"/>
              </a:lnSpc>
            </a:pPr>
            <a:r>
              <a:rPr lang="en-US" sz="3300">
                <a:solidFill>
                  <a:srgbClr val="000000"/>
                </a:solidFill>
                <a:latin typeface="Arimo"/>
                <a:ea typeface="Arimo"/>
                <a:cs typeface="Arimo"/>
                <a:sym typeface="Arimo"/>
              </a:rPr>
              <a:t>2. Wikipedia Web Scraping Data Fields:</a:t>
            </a:r>
          </a:p>
          <a:p>
            <a:pPr algn="l" marL="542925" indent="-271462" lvl="1">
              <a:lnSpc>
                <a:spcPts val="3240"/>
              </a:lnSpc>
              <a:buFont typeface="Arial"/>
              <a:buChar char="•"/>
            </a:pPr>
            <a:r>
              <a:rPr lang="en-US" sz="3000">
                <a:solidFill>
                  <a:srgbClr val="000000"/>
                </a:solidFill>
                <a:latin typeface="Arimo"/>
                <a:ea typeface="Arimo"/>
                <a:cs typeface="Arimo"/>
                <a:sym typeface="Arimo"/>
              </a:rPr>
              <a:t>Flight No., Launch site, Payload, PayloadMass, Orbit, Customer</a:t>
            </a:r>
          </a:p>
          <a:p>
            <a:pPr algn="l" marL="542925" indent="-271462" lvl="1">
              <a:lnSpc>
                <a:spcPts val="3240"/>
              </a:lnSpc>
              <a:buFont typeface="Arial"/>
              <a:buChar char="•"/>
            </a:pPr>
            <a:r>
              <a:rPr lang="en-US" sz="3000">
                <a:solidFill>
                  <a:srgbClr val="000000"/>
                </a:solidFill>
                <a:latin typeface="Arimo"/>
                <a:ea typeface="Arimo"/>
                <a:cs typeface="Arimo"/>
                <a:sym typeface="Arimo"/>
              </a:rPr>
              <a:t>Launch outcome, Version Booster, Booster landing, Date, Time</a:t>
            </a:r>
          </a:p>
          <a:p>
            <a:pPr algn="l" marL="597218" indent="-298609" lvl="1">
              <a:lnSpc>
                <a:spcPts val="3564"/>
              </a:lnSpc>
            </a:pP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Data Collection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8</a:t>
              </a:r>
            </a:p>
          </p:txBody>
        </p:sp>
      </p:grpSp>
      <p:sp>
        <p:nvSpPr>
          <p:cNvPr name="TextBox 6" id="6"/>
          <p:cNvSpPr txBox="true"/>
          <p:nvPr/>
        </p:nvSpPr>
        <p:spPr>
          <a:xfrm rot="0">
            <a:off x="12082176" y="7399917"/>
            <a:ext cx="2406463" cy="1939671"/>
          </a:xfrm>
          <a:prstGeom prst="rect">
            <a:avLst/>
          </a:prstGeom>
        </p:spPr>
        <p:txBody>
          <a:bodyPr anchor="t" rtlCol="false" tIns="0" lIns="0" bIns="0" rIns="0">
            <a:spAutoFit/>
          </a:bodyPr>
          <a:lstStyle/>
          <a:p>
            <a:pPr algn="l">
              <a:lnSpc>
                <a:spcPts val="3960"/>
              </a:lnSpc>
            </a:pPr>
          </a:p>
          <a:p>
            <a:pPr algn="ctr">
              <a:lnSpc>
                <a:spcPts val="3960"/>
              </a:lnSpc>
            </a:pPr>
            <a:r>
              <a:rPr lang="en-US" sz="3300" u="sng">
                <a:solidFill>
                  <a:srgbClr val="0563C1"/>
                </a:solidFill>
                <a:latin typeface="Arimo"/>
                <a:ea typeface="Arimo"/>
                <a:cs typeface="Arimo"/>
                <a:sym typeface="Arimo"/>
              </a:rPr>
              <a:t>G</a:t>
            </a:r>
            <a:r>
              <a:rPr lang="en-US" sz="3300" u="sng">
                <a:solidFill>
                  <a:srgbClr val="0563C1"/>
                </a:solidFill>
                <a:latin typeface="Arimo"/>
                <a:ea typeface="Arimo"/>
                <a:cs typeface="Arimo"/>
                <a:sym typeface="Arimo"/>
                <a:hlinkClick r:id="rId3" tooltip="https://github.com/HarshK0103/Applied-Data-Science-Capstone-Project-by-IBM/blob/main/%5B1%5D%20Data%20Collection%20API.ipynb"/>
              </a:rPr>
              <a:t>ithub link</a:t>
            </a:r>
          </a:p>
          <a:p>
            <a:pPr algn="just">
              <a:lnSpc>
                <a:spcPts val="3564"/>
              </a:lnSpc>
            </a:pPr>
          </a:p>
          <a:p>
            <a:pPr algn="l">
              <a:lnSpc>
                <a:spcPts val="3564"/>
              </a:lnSpc>
            </a:pPr>
          </a:p>
        </p:txBody>
      </p:sp>
      <p:grpSp>
        <p:nvGrpSpPr>
          <p:cNvPr name="Group 7" id="7"/>
          <p:cNvGrpSpPr/>
          <p:nvPr/>
        </p:nvGrpSpPr>
        <p:grpSpPr>
          <a:xfrm rot="0">
            <a:off x="1155016" y="8079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Data Collection – SpaceX API</a:t>
              </a:r>
            </a:p>
          </p:txBody>
        </p:sp>
      </p:grpSp>
      <p:grpSp>
        <p:nvGrpSpPr>
          <p:cNvPr name="Group 10" id="10"/>
          <p:cNvGrpSpPr>
            <a:grpSpLocks noChangeAspect="true"/>
          </p:cNvGrpSpPr>
          <p:nvPr/>
        </p:nvGrpSpPr>
        <p:grpSpPr>
          <a:xfrm rot="0">
            <a:off x="8889656" y="3961479"/>
            <a:ext cx="8038760" cy="3438819"/>
            <a:chOff x="0" y="0"/>
            <a:chExt cx="12704302" cy="5434644"/>
          </a:xfrm>
        </p:grpSpPr>
        <p:sp>
          <p:nvSpPr>
            <p:cNvPr name="Freeform 11" id="11" descr="Flowchart showing data collection process from SpaceX REST API"/>
            <p:cNvSpPr/>
            <p:nvPr/>
          </p:nvSpPr>
          <p:spPr>
            <a:xfrm flipH="false" flipV="false" rot="0">
              <a:off x="0" y="0"/>
              <a:ext cx="12704318" cy="5434584"/>
            </a:xfrm>
            <a:custGeom>
              <a:avLst/>
              <a:gdLst/>
              <a:ahLst/>
              <a:cxnLst/>
              <a:rect r="r" b="b" t="t" l="l"/>
              <a:pathLst>
                <a:path h="5434584" w="12704318">
                  <a:moveTo>
                    <a:pt x="0" y="0"/>
                  </a:moveTo>
                  <a:lnTo>
                    <a:pt x="12704318" y="0"/>
                  </a:lnTo>
                  <a:lnTo>
                    <a:pt x="12704318" y="5434584"/>
                  </a:lnTo>
                  <a:lnTo>
                    <a:pt x="0" y="5434584"/>
                  </a:lnTo>
                  <a:lnTo>
                    <a:pt x="0" y="0"/>
                  </a:lnTo>
                  <a:close/>
                </a:path>
              </a:pathLst>
            </a:custGeom>
            <a:blipFill>
              <a:blip r:embed="rId4"/>
              <a:stretch>
                <a:fillRect l="0" t="-39630" r="-7649" b="-28137"/>
              </a:stretch>
            </a:blipFill>
          </p:spPr>
        </p:sp>
      </p:grpSp>
      <p:grpSp>
        <p:nvGrpSpPr>
          <p:cNvPr name="Group 12" id="12"/>
          <p:cNvGrpSpPr/>
          <p:nvPr/>
        </p:nvGrpSpPr>
        <p:grpSpPr>
          <a:xfrm rot="0">
            <a:off x="704783" y="2022190"/>
            <a:ext cx="7965406" cy="7317398"/>
            <a:chOff x="0" y="0"/>
            <a:chExt cx="10620542" cy="9756531"/>
          </a:xfrm>
        </p:grpSpPr>
        <p:sp>
          <p:nvSpPr>
            <p:cNvPr name="Freeform 13" id="13"/>
            <p:cNvSpPr/>
            <p:nvPr/>
          </p:nvSpPr>
          <p:spPr>
            <a:xfrm flipH="false" flipV="false" rot="0">
              <a:off x="0" y="0"/>
              <a:ext cx="10620541" cy="9756531"/>
            </a:xfrm>
            <a:custGeom>
              <a:avLst/>
              <a:gdLst/>
              <a:ahLst/>
              <a:cxnLst/>
              <a:rect r="r" b="b" t="t" l="l"/>
              <a:pathLst>
                <a:path h="9756531" w="10620541">
                  <a:moveTo>
                    <a:pt x="0" y="0"/>
                  </a:moveTo>
                  <a:lnTo>
                    <a:pt x="10620541" y="0"/>
                  </a:lnTo>
                  <a:lnTo>
                    <a:pt x="10620541" y="9756531"/>
                  </a:lnTo>
                  <a:lnTo>
                    <a:pt x="0" y="9756531"/>
                  </a:lnTo>
                  <a:close/>
                </a:path>
              </a:pathLst>
            </a:custGeom>
            <a:solidFill>
              <a:srgbClr val="000000">
                <a:alpha val="0"/>
              </a:srgbClr>
            </a:solidFill>
          </p:spPr>
        </p:sp>
        <p:sp>
          <p:nvSpPr>
            <p:cNvPr name="TextBox 14" id="14"/>
            <p:cNvSpPr txBox="true"/>
            <p:nvPr/>
          </p:nvSpPr>
          <p:spPr>
            <a:xfrm>
              <a:off x="0" y="-28575"/>
              <a:ext cx="10620542" cy="9785106"/>
            </a:xfrm>
            <a:prstGeom prst="rect">
              <a:avLst/>
            </a:prstGeom>
          </p:spPr>
          <p:txBody>
            <a:bodyPr anchor="ctr" rtlCol="false" tIns="0" lIns="0" bIns="0" rIns="0"/>
            <a:lstStyle/>
            <a:p>
              <a:pPr algn="l">
                <a:lnSpc>
                  <a:spcPts val="3960"/>
                </a:lnSpc>
              </a:pPr>
              <a:r>
                <a:rPr lang="en-US" b="true" sz="3300">
                  <a:solidFill>
                    <a:srgbClr val="000000"/>
                  </a:solidFill>
                  <a:latin typeface="Arimo Bold"/>
                  <a:ea typeface="Arimo Bold"/>
                  <a:cs typeface="Arimo Bold"/>
                  <a:sym typeface="Arimo Bold"/>
                </a:rPr>
                <a:t>Key API Data Collection Phrases:</a:t>
              </a:r>
            </a:p>
            <a:p>
              <a:pPr algn="l">
                <a:lnSpc>
                  <a:spcPts val="3960"/>
                </a:lnSpc>
              </a:pPr>
            </a:p>
            <a:p>
              <a:pPr algn="l" marL="542926" indent="-271463" lvl="1">
                <a:lnSpc>
                  <a:spcPts val="3600"/>
                </a:lnSpc>
                <a:buFont typeface="Arial"/>
                <a:buChar char="•"/>
              </a:pPr>
              <a:r>
                <a:rPr lang="en-US" sz="3000">
                  <a:solidFill>
                    <a:srgbClr val="000000"/>
                  </a:solidFill>
                  <a:latin typeface="Arimo"/>
                  <a:ea typeface="Arimo"/>
                  <a:cs typeface="Arimo"/>
                  <a:sym typeface="Arimo"/>
                </a:rPr>
                <a:t>Endpoint Access: GET </a:t>
              </a:r>
              <a:r>
                <a:rPr lang="en-US" sz="3000" u="sng">
                  <a:solidFill>
                    <a:srgbClr val="0563C1"/>
                  </a:solidFill>
                  <a:latin typeface="Arimo"/>
                  <a:ea typeface="Arimo"/>
                  <a:cs typeface="Arimo"/>
                  <a:sym typeface="Arimo"/>
                  <a:hlinkClick r:id="rId5" tooltip="https://api.spacexdata.com/v4/launches"/>
                </a:rPr>
                <a:t>https://api.spacexdata.com/v4/launches</a:t>
              </a:r>
            </a:p>
            <a:p>
              <a:pPr algn="l" marL="542926" indent="-271463" lvl="1">
                <a:lnSpc>
                  <a:spcPts val="3600"/>
                </a:lnSpc>
                <a:buFont typeface="Arial"/>
                <a:buChar char="•"/>
              </a:pPr>
              <a:r>
                <a:rPr lang="en-US" sz="3000">
                  <a:solidFill>
                    <a:srgbClr val="000000"/>
                  </a:solidFill>
                  <a:latin typeface="Arimo"/>
                  <a:ea typeface="Arimo"/>
                  <a:cs typeface="Arimo"/>
                  <a:sym typeface="Arimo"/>
                </a:rPr>
                <a:t>Authentication: Public API - no authentication required</a:t>
              </a:r>
            </a:p>
            <a:p>
              <a:pPr algn="l" marL="542926" indent="-271463" lvl="1">
                <a:lnSpc>
                  <a:spcPts val="3600"/>
                </a:lnSpc>
                <a:buFont typeface="Arial"/>
                <a:buChar char="•"/>
              </a:pPr>
              <a:r>
                <a:rPr lang="en-US" sz="3000">
                  <a:solidFill>
                    <a:srgbClr val="000000"/>
                  </a:solidFill>
                  <a:latin typeface="Arimo"/>
                  <a:ea typeface="Arimo"/>
                  <a:cs typeface="Arimo"/>
                  <a:sym typeface="Arimo"/>
                </a:rPr>
                <a:t>Response Format: JSON structured data objects</a:t>
              </a:r>
            </a:p>
            <a:p>
              <a:pPr algn="l" marL="542926" indent="-271463" lvl="1">
                <a:lnSpc>
                  <a:spcPts val="3600"/>
                </a:lnSpc>
                <a:buFont typeface="Arial"/>
                <a:buChar char="•"/>
              </a:pPr>
              <a:r>
                <a:rPr lang="en-US" sz="3000">
                  <a:solidFill>
                    <a:srgbClr val="000000"/>
                  </a:solidFill>
                  <a:latin typeface="Arimo"/>
                  <a:ea typeface="Arimo"/>
                  <a:cs typeface="Arimo"/>
                  <a:sym typeface="Arimo"/>
                </a:rPr>
                <a:t>Data Extraction: Parse launch records for mission parameters</a:t>
              </a:r>
            </a:p>
            <a:p>
              <a:pPr algn="l" marL="542926" indent="-271463" lvl="1">
                <a:lnSpc>
                  <a:spcPts val="3600"/>
                </a:lnSpc>
                <a:buFont typeface="Arial"/>
                <a:buChar char="•"/>
              </a:pPr>
              <a:r>
                <a:rPr lang="en-US" sz="3000">
                  <a:solidFill>
                    <a:srgbClr val="000000"/>
                  </a:solidFill>
                  <a:latin typeface="Arimo"/>
                  <a:ea typeface="Arimo"/>
                  <a:cs typeface="Arimo"/>
                  <a:sym typeface="Arimo"/>
                </a:rPr>
                <a:t>Field Mapping: Convert API response to analysis-ready variables</a:t>
              </a:r>
            </a:p>
            <a:p>
              <a:pPr algn="l" marL="597217" indent="-298609" lvl="1">
                <a:lnSpc>
                  <a:spcPts val="396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3072158" y="9038360"/>
            <a:ext cx="4114800" cy="602457"/>
            <a:chOff x="0" y="0"/>
            <a:chExt cx="5486400" cy="803276"/>
          </a:xfrm>
        </p:grpSpPr>
        <p:sp>
          <p:nvSpPr>
            <p:cNvPr name="Freeform 4" id="4"/>
            <p:cNvSpPr/>
            <p:nvPr/>
          </p:nvSpPr>
          <p:spPr>
            <a:xfrm flipH="false" flipV="false" rot="0">
              <a:off x="0" y="0"/>
              <a:ext cx="5486400" cy="803276"/>
            </a:xfrm>
            <a:custGeom>
              <a:avLst/>
              <a:gdLst/>
              <a:ahLst/>
              <a:cxnLst/>
              <a:rect r="r" b="b" t="t" l="l"/>
              <a:pathLst>
                <a:path h="803276" w="5486400">
                  <a:moveTo>
                    <a:pt x="0" y="0"/>
                  </a:moveTo>
                  <a:lnTo>
                    <a:pt x="5486400" y="0"/>
                  </a:lnTo>
                  <a:lnTo>
                    <a:pt x="5486400" y="803276"/>
                  </a:lnTo>
                  <a:lnTo>
                    <a:pt x="0" y="803276"/>
                  </a:lnTo>
                  <a:close/>
                </a:path>
              </a:pathLst>
            </a:custGeom>
            <a:solidFill>
              <a:srgbClr val="000000">
                <a:alpha val="0"/>
              </a:srgbClr>
            </a:solidFill>
          </p:spPr>
        </p:sp>
        <p:sp>
          <p:nvSpPr>
            <p:cNvPr name="TextBox 5" id="5"/>
            <p:cNvSpPr txBox="true"/>
            <p:nvPr/>
          </p:nvSpPr>
          <p:spPr>
            <a:xfrm>
              <a:off x="0" y="-9525"/>
              <a:ext cx="5486400" cy="812801"/>
            </a:xfrm>
            <a:prstGeom prst="rect">
              <a:avLst/>
            </a:prstGeom>
          </p:spPr>
          <p:txBody>
            <a:bodyPr anchor="ctr" rtlCol="false" tIns="0" lIns="0" bIns="0" rIns="0"/>
            <a:lstStyle/>
            <a:p>
              <a:pPr algn="r">
                <a:lnSpc>
                  <a:spcPts val="2879"/>
                </a:lnSpc>
              </a:pPr>
              <a:r>
                <a:rPr lang="en-US" sz="2400">
                  <a:solidFill>
                    <a:srgbClr val="1C7DDB"/>
                  </a:solidFill>
                  <a:latin typeface="Arimo"/>
                  <a:ea typeface="Arimo"/>
                  <a:cs typeface="Arimo"/>
                  <a:sym typeface="Arimo"/>
                </a:rPr>
                <a:t>9</a:t>
              </a:r>
            </a:p>
          </p:txBody>
        </p:sp>
      </p:grpSp>
      <p:sp>
        <p:nvSpPr>
          <p:cNvPr name="TextBox 6" id="6"/>
          <p:cNvSpPr txBox="true"/>
          <p:nvPr/>
        </p:nvSpPr>
        <p:spPr>
          <a:xfrm rot="0">
            <a:off x="8076132" y="8762135"/>
            <a:ext cx="2135736" cy="523875"/>
          </a:xfrm>
          <a:prstGeom prst="rect">
            <a:avLst/>
          </a:prstGeom>
        </p:spPr>
        <p:txBody>
          <a:bodyPr anchor="t" rtlCol="false" tIns="0" lIns="0" bIns="0" rIns="0">
            <a:spAutoFit/>
          </a:bodyPr>
          <a:lstStyle/>
          <a:p>
            <a:pPr algn="ctr">
              <a:lnSpc>
                <a:spcPts val="3960"/>
              </a:lnSpc>
            </a:pPr>
            <a:r>
              <a:rPr lang="en-US" sz="3300" u="sng">
                <a:solidFill>
                  <a:srgbClr val="0563C1"/>
                </a:solidFill>
                <a:latin typeface="Arimo"/>
                <a:ea typeface="Arimo"/>
                <a:cs typeface="Arimo"/>
                <a:sym typeface="Arimo"/>
                <a:hlinkClick r:id="rId3" tooltip="https://github.com/HarshK0103/Applied-Data-Science-Capstone-Project-by-IBM/blob/main/%5B2%5D%20Data%20Collection%20with%20Web%20Scraping.ipynb"/>
              </a:rPr>
              <a:t>Github link</a:t>
            </a:r>
          </a:p>
        </p:txBody>
      </p:sp>
      <p:grpSp>
        <p:nvGrpSpPr>
          <p:cNvPr name="Group 7" id="7"/>
          <p:cNvGrpSpPr/>
          <p:nvPr/>
        </p:nvGrpSpPr>
        <p:grpSpPr>
          <a:xfrm rot="0">
            <a:off x="1383616" y="1036575"/>
            <a:ext cx="15773400" cy="823574"/>
            <a:chOff x="0" y="0"/>
            <a:chExt cx="21031200" cy="1098098"/>
          </a:xfrm>
        </p:grpSpPr>
        <p:sp>
          <p:nvSpPr>
            <p:cNvPr name="Freeform 8" id="8"/>
            <p:cNvSpPr/>
            <p:nvPr/>
          </p:nvSpPr>
          <p:spPr>
            <a:xfrm flipH="false" flipV="false" rot="0">
              <a:off x="0" y="0"/>
              <a:ext cx="21031200" cy="1098098"/>
            </a:xfrm>
            <a:custGeom>
              <a:avLst/>
              <a:gdLst/>
              <a:ahLst/>
              <a:cxnLst/>
              <a:rect r="r" b="b" t="t" l="l"/>
              <a:pathLst>
                <a:path h="1098098" w="21031200">
                  <a:moveTo>
                    <a:pt x="0" y="0"/>
                  </a:moveTo>
                  <a:lnTo>
                    <a:pt x="21031200" y="0"/>
                  </a:lnTo>
                  <a:lnTo>
                    <a:pt x="21031200" y="1098098"/>
                  </a:lnTo>
                  <a:lnTo>
                    <a:pt x="0" y="1098098"/>
                  </a:lnTo>
                  <a:close/>
                </a:path>
              </a:pathLst>
            </a:custGeom>
            <a:solidFill>
              <a:srgbClr val="000000">
                <a:alpha val="0"/>
              </a:srgbClr>
            </a:solidFill>
          </p:spPr>
        </p:sp>
        <p:sp>
          <p:nvSpPr>
            <p:cNvPr name="TextBox 9" id="9"/>
            <p:cNvSpPr txBox="true"/>
            <p:nvPr/>
          </p:nvSpPr>
          <p:spPr>
            <a:xfrm>
              <a:off x="0" y="152400"/>
              <a:ext cx="21031200" cy="945698"/>
            </a:xfrm>
            <a:prstGeom prst="rect">
              <a:avLst/>
            </a:prstGeom>
          </p:spPr>
          <p:txBody>
            <a:bodyPr anchor="ctr" rtlCol="false" tIns="0" lIns="0" bIns="0" rIns="0"/>
            <a:lstStyle/>
            <a:p>
              <a:pPr algn="l">
                <a:lnSpc>
                  <a:spcPts val="4795"/>
                </a:lnSpc>
              </a:pPr>
              <a:r>
                <a:rPr lang="en-US" sz="5550">
                  <a:solidFill>
                    <a:srgbClr val="0B49CB"/>
                  </a:solidFill>
                  <a:latin typeface="Arimo"/>
                  <a:ea typeface="Arimo"/>
                  <a:cs typeface="Arimo"/>
                  <a:sym typeface="Arimo"/>
                </a:rPr>
                <a:t>Data Collection - Scraping</a:t>
              </a:r>
            </a:p>
          </p:txBody>
        </p:sp>
      </p:grpSp>
      <p:grpSp>
        <p:nvGrpSpPr>
          <p:cNvPr name="Group 10" id="10"/>
          <p:cNvGrpSpPr>
            <a:grpSpLocks noChangeAspect="true"/>
          </p:cNvGrpSpPr>
          <p:nvPr/>
        </p:nvGrpSpPr>
        <p:grpSpPr>
          <a:xfrm rot="0">
            <a:off x="1632548" y="2492869"/>
            <a:ext cx="15022905" cy="5912769"/>
            <a:chOff x="0" y="0"/>
            <a:chExt cx="20030540" cy="7883692"/>
          </a:xfrm>
        </p:grpSpPr>
        <p:sp>
          <p:nvSpPr>
            <p:cNvPr name="Freeform 11" id="11"/>
            <p:cNvSpPr/>
            <p:nvPr/>
          </p:nvSpPr>
          <p:spPr>
            <a:xfrm flipH="false" flipV="false" rot="0">
              <a:off x="0" y="0"/>
              <a:ext cx="20030567" cy="7883652"/>
            </a:xfrm>
            <a:custGeom>
              <a:avLst/>
              <a:gdLst/>
              <a:ahLst/>
              <a:cxnLst/>
              <a:rect r="r" b="b" t="t" l="l"/>
              <a:pathLst>
                <a:path h="7883652" w="20030567">
                  <a:moveTo>
                    <a:pt x="0" y="0"/>
                  </a:moveTo>
                  <a:lnTo>
                    <a:pt x="20030567" y="0"/>
                  </a:lnTo>
                  <a:lnTo>
                    <a:pt x="20030567" y="7883652"/>
                  </a:lnTo>
                  <a:lnTo>
                    <a:pt x="0" y="7883652"/>
                  </a:lnTo>
                  <a:lnTo>
                    <a:pt x="0" y="0"/>
                  </a:lnTo>
                  <a:close/>
                </a:path>
              </a:pathLst>
            </a:custGeom>
            <a:blipFill>
              <a:blip r:embed="rId4"/>
              <a:stretch>
                <a:fillRect l="0" t="-6205" r="0" b="-6205"/>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DAGuiU0FVQg</dc:identifier>
  <dcterms:modified xsi:type="dcterms:W3CDTF">2011-08-01T06:04:30Z</dcterms:modified>
  <cp:revision>1</cp:revision>
  <dc:title>capstone project ppt.pptx</dc:title>
</cp:coreProperties>
</file>